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1"/>
  </p:notesMasterIdLst>
  <p:handoutMasterIdLst>
    <p:handoutMasterId r:id="rId132"/>
  </p:handoutMasterIdLst>
  <p:sldIdLst>
    <p:sldId id="256" r:id="rId2"/>
    <p:sldId id="512" r:id="rId3"/>
    <p:sldId id="513" r:id="rId4"/>
    <p:sldId id="328" r:id="rId5"/>
    <p:sldId id="499" r:id="rId6"/>
    <p:sldId id="257" r:id="rId7"/>
    <p:sldId id="384" r:id="rId8"/>
    <p:sldId id="385" r:id="rId9"/>
    <p:sldId id="382" r:id="rId10"/>
    <p:sldId id="441" r:id="rId11"/>
    <p:sldId id="442" r:id="rId12"/>
    <p:sldId id="443" r:id="rId13"/>
    <p:sldId id="444" r:id="rId14"/>
    <p:sldId id="445" r:id="rId15"/>
    <p:sldId id="447" r:id="rId16"/>
    <p:sldId id="448" r:id="rId17"/>
    <p:sldId id="446" r:id="rId18"/>
    <p:sldId id="500" r:id="rId19"/>
    <p:sldId id="503" r:id="rId20"/>
    <p:sldId id="383" r:id="rId21"/>
    <p:sldId id="315" r:id="rId22"/>
    <p:sldId id="501" r:id="rId23"/>
    <p:sldId id="321" r:id="rId24"/>
    <p:sldId id="322" r:id="rId25"/>
    <p:sldId id="386" r:id="rId26"/>
    <p:sldId id="397" r:id="rId27"/>
    <p:sldId id="389" r:id="rId28"/>
    <p:sldId id="388" r:id="rId29"/>
    <p:sldId id="390" r:id="rId30"/>
    <p:sldId id="398" r:id="rId31"/>
    <p:sldId id="399" r:id="rId32"/>
    <p:sldId id="405" r:id="rId33"/>
    <p:sldId id="400" r:id="rId34"/>
    <p:sldId id="401" r:id="rId35"/>
    <p:sldId id="404" r:id="rId36"/>
    <p:sldId id="403" r:id="rId37"/>
    <p:sldId id="406" r:id="rId38"/>
    <p:sldId id="392" r:id="rId39"/>
    <p:sldId id="387" r:id="rId40"/>
    <p:sldId id="396" r:id="rId41"/>
    <p:sldId id="407" r:id="rId42"/>
    <p:sldId id="408" r:id="rId43"/>
    <p:sldId id="409" r:id="rId44"/>
    <p:sldId id="415" r:id="rId45"/>
    <p:sldId id="411" r:id="rId46"/>
    <p:sldId id="412" r:id="rId47"/>
    <p:sldId id="393" r:id="rId48"/>
    <p:sldId id="394" r:id="rId49"/>
    <p:sldId id="395" r:id="rId50"/>
    <p:sldId id="509" r:id="rId51"/>
    <p:sldId id="456" r:id="rId52"/>
    <p:sldId id="457" r:id="rId53"/>
    <p:sldId id="458" r:id="rId54"/>
    <p:sldId id="459" r:id="rId55"/>
    <p:sldId id="410" r:id="rId56"/>
    <p:sldId id="422" r:id="rId57"/>
    <p:sldId id="428" r:id="rId58"/>
    <p:sldId id="430" r:id="rId59"/>
    <p:sldId id="434" r:id="rId60"/>
    <p:sldId id="431" r:id="rId61"/>
    <p:sldId id="432" r:id="rId62"/>
    <p:sldId id="433" r:id="rId63"/>
    <p:sldId id="429" r:id="rId64"/>
    <p:sldId id="435" r:id="rId65"/>
    <p:sldId id="436" r:id="rId66"/>
    <p:sldId id="437" r:id="rId67"/>
    <p:sldId id="438" r:id="rId68"/>
    <p:sldId id="439" r:id="rId69"/>
    <p:sldId id="502" r:id="rId70"/>
    <p:sldId id="440" r:id="rId71"/>
    <p:sldId id="449" r:id="rId72"/>
    <p:sldId id="413" r:id="rId73"/>
    <p:sldId id="414" r:id="rId74"/>
    <p:sldId id="417" r:id="rId75"/>
    <p:sldId id="418" r:id="rId76"/>
    <p:sldId id="419" r:id="rId77"/>
    <p:sldId id="420" r:id="rId78"/>
    <p:sldId id="421" r:id="rId79"/>
    <p:sldId id="423" r:id="rId80"/>
    <p:sldId id="424" r:id="rId81"/>
    <p:sldId id="425" r:id="rId82"/>
    <p:sldId id="504" r:id="rId83"/>
    <p:sldId id="505" r:id="rId84"/>
    <p:sldId id="506" r:id="rId85"/>
    <p:sldId id="426" r:id="rId86"/>
    <p:sldId id="427" r:id="rId87"/>
    <p:sldId id="479" r:id="rId88"/>
    <p:sldId id="451" r:id="rId89"/>
    <p:sldId id="452" r:id="rId90"/>
    <p:sldId id="453" r:id="rId91"/>
    <p:sldId id="460" r:id="rId92"/>
    <p:sldId id="450" r:id="rId93"/>
    <p:sldId id="454" r:id="rId94"/>
    <p:sldId id="455" r:id="rId95"/>
    <p:sldId id="461" r:id="rId96"/>
    <p:sldId id="462" r:id="rId97"/>
    <p:sldId id="463" r:id="rId98"/>
    <p:sldId id="464" r:id="rId99"/>
    <p:sldId id="324" r:id="rId100"/>
    <p:sldId id="465" r:id="rId101"/>
    <p:sldId id="416" r:id="rId102"/>
    <p:sldId id="391" r:id="rId103"/>
    <p:sldId id="467" r:id="rId104"/>
    <p:sldId id="468" r:id="rId105"/>
    <p:sldId id="469" r:id="rId106"/>
    <p:sldId id="470" r:id="rId107"/>
    <p:sldId id="476" r:id="rId108"/>
    <p:sldId id="473" r:id="rId109"/>
    <p:sldId id="471" r:id="rId110"/>
    <p:sldId id="472" r:id="rId111"/>
    <p:sldId id="474" r:id="rId112"/>
    <p:sldId id="475" r:id="rId113"/>
    <p:sldId id="478" r:id="rId114"/>
    <p:sldId id="485" r:id="rId115"/>
    <p:sldId id="484" r:id="rId116"/>
    <p:sldId id="488" r:id="rId117"/>
    <p:sldId id="486" r:id="rId118"/>
    <p:sldId id="495" r:id="rId119"/>
    <p:sldId id="493" r:id="rId120"/>
    <p:sldId id="491" r:id="rId121"/>
    <p:sldId id="466" r:id="rId122"/>
    <p:sldId id="498" r:id="rId123"/>
    <p:sldId id="480" r:id="rId124"/>
    <p:sldId id="481" r:id="rId125"/>
    <p:sldId id="482" r:id="rId126"/>
    <p:sldId id="483" r:id="rId127"/>
    <p:sldId id="507" r:id="rId128"/>
    <p:sldId id="508" r:id="rId129"/>
    <p:sldId id="510" r:id="rId130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1E913F1-CD80-4482-86A2-F406366E1E95}">
          <p14:sldIdLst>
            <p14:sldId id="256"/>
            <p14:sldId id="512"/>
            <p14:sldId id="513"/>
            <p14:sldId id="328"/>
            <p14:sldId id="499"/>
            <p14:sldId id="257"/>
            <p14:sldId id="384"/>
            <p14:sldId id="385"/>
            <p14:sldId id="382"/>
            <p14:sldId id="441"/>
            <p14:sldId id="442"/>
            <p14:sldId id="443"/>
            <p14:sldId id="444"/>
            <p14:sldId id="445"/>
            <p14:sldId id="447"/>
            <p14:sldId id="448"/>
            <p14:sldId id="446"/>
            <p14:sldId id="500"/>
            <p14:sldId id="503"/>
            <p14:sldId id="383"/>
            <p14:sldId id="315"/>
            <p14:sldId id="501"/>
            <p14:sldId id="321"/>
            <p14:sldId id="322"/>
            <p14:sldId id="386"/>
            <p14:sldId id="397"/>
            <p14:sldId id="389"/>
            <p14:sldId id="388"/>
            <p14:sldId id="390"/>
            <p14:sldId id="398"/>
            <p14:sldId id="399"/>
            <p14:sldId id="405"/>
            <p14:sldId id="400"/>
            <p14:sldId id="401"/>
            <p14:sldId id="404"/>
            <p14:sldId id="403"/>
            <p14:sldId id="406"/>
            <p14:sldId id="392"/>
            <p14:sldId id="387"/>
            <p14:sldId id="396"/>
            <p14:sldId id="407"/>
            <p14:sldId id="408"/>
            <p14:sldId id="409"/>
            <p14:sldId id="415"/>
            <p14:sldId id="411"/>
            <p14:sldId id="412"/>
            <p14:sldId id="393"/>
            <p14:sldId id="394"/>
            <p14:sldId id="395"/>
            <p14:sldId id="509"/>
            <p14:sldId id="456"/>
            <p14:sldId id="457"/>
            <p14:sldId id="458"/>
            <p14:sldId id="459"/>
            <p14:sldId id="410"/>
            <p14:sldId id="422"/>
            <p14:sldId id="428"/>
            <p14:sldId id="430"/>
            <p14:sldId id="434"/>
            <p14:sldId id="431"/>
            <p14:sldId id="432"/>
            <p14:sldId id="433"/>
            <p14:sldId id="429"/>
            <p14:sldId id="435"/>
            <p14:sldId id="436"/>
            <p14:sldId id="437"/>
            <p14:sldId id="438"/>
            <p14:sldId id="439"/>
            <p14:sldId id="502"/>
            <p14:sldId id="440"/>
            <p14:sldId id="449"/>
            <p14:sldId id="413"/>
            <p14:sldId id="414"/>
            <p14:sldId id="417"/>
            <p14:sldId id="418"/>
            <p14:sldId id="419"/>
            <p14:sldId id="420"/>
            <p14:sldId id="421"/>
            <p14:sldId id="423"/>
            <p14:sldId id="424"/>
            <p14:sldId id="425"/>
            <p14:sldId id="504"/>
            <p14:sldId id="505"/>
            <p14:sldId id="506"/>
            <p14:sldId id="426"/>
            <p14:sldId id="427"/>
            <p14:sldId id="479"/>
            <p14:sldId id="451"/>
            <p14:sldId id="452"/>
            <p14:sldId id="453"/>
            <p14:sldId id="460"/>
            <p14:sldId id="450"/>
            <p14:sldId id="454"/>
            <p14:sldId id="455"/>
            <p14:sldId id="461"/>
            <p14:sldId id="462"/>
            <p14:sldId id="463"/>
            <p14:sldId id="464"/>
            <p14:sldId id="324"/>
            <p14:sldId id="465"/>
            <p14:sldId id="416"/>
            <p14:sldId id="391"/>
            <p14:sldId id="467"/>
            <p14:sldId id="468"/>
            <p14:sldId id="469"/>
            <p14:sldId id="470"/>
            <p14:sldId id="476"/>
            <p14:sldId id="473"/>
            <p14:sldId id="471"/>
            <p14:sldId id="472"/>
            <p14:sldId id="474"/>
            <p14:sldId id="475"/>
            <p14:sldId id="478"/>
            <p14:sldId id="485"/>
            <p14:sldId id="484"/>
            <p14:sldId id="488"/>
            <p14:sldId id="486"/>
            <p14:sldId id="495"/>
            <p14:sldId id="493"/>
            <p14:sldId id="491"/>
            <p14:sldId id="466"/>
            <p14:sldId id="498"/>
            <p14:sldId id="480"/>
            <p14:sldId id="481"/>
            <p14:sldId id="482"/>
            <p14:sldId id="483"/>
            <p14:sldId id="507"/>
            <p14:sldId id="508"/>
            <p14:sldId id="51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09D513"/>
    <a:srgbClr val="E7DDCF"/>
    <a:srgbClr val="E3CDE9"/>
    <a:srgbClr val="D6B7DF"/>
    <a:srgbClr val="B1E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09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26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-13038"/>
    </p:cViewPr>
  </p:sorterViewPr>
  <p:notesViewPr>
    <p:cSldViewPr snapToGrid="0">
      <p:cViewPr varScale="1">
        <p:scale>
          <a:sx n="83" d="100"/>
          <a:sy n="83" d="100"/>
        </p:scale>
        <p:origin x="1134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presProps" Target="pres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slide" Target="slides/slide125.xml"/><Relationship Id="rId13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notesMaster" Target="notesMasters/notesMaster1.xml"/><Relationship Id="rId136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r>
              <a:rPr lang="en-US" dirty="0"/>
              <a:t>MASControl3 Training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r>
              <a:rPr lang="en-US" dirty="0"/>
              <a:t>07/29/2019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r>
              <a:rPr lang="en-US" dirty="0"/>
              <a:t>Maddox Energy Consulting, LLC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0DEBE78-47E2-4507-A50F-51A03675C9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15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r>
              <a:rPr lang="en-US" dirty="0"/>
              <a:t>New Features in eQuest and DOE2.3</a:t>
            </a:r>
          </a:p>
          <a:p>
            <a:r>
              <a:rPr lang="en-US" dirty="0"/>
              <a:t>DOAS and Series Plant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r>
              <a:rPr lang="en-US" dirty="0"/>
              <a:t>12/06/2018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r>
              <a:rPr lang="en-US" dirty="0"/>
              <a:t>Maddox Energy Consulting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96204693-A0EF-4FA3-8224-ECDFF487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64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04693-A0EF-4FA3-8224-ECDFF48707E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4382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04693-A0EF-4FA3-8224-ECDFF48707E3}" type="slidenum">
              <a:rPr lang="en-US" smtClean="0"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491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04693-A0EF-4FA3-8224-ECDFF48707E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868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04693-A0EF-4FA3-8224-ECDFF48707E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0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04693-A0EF-4FA3-8224-ECDFF48707E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747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04693-A0EF-4FA3-8224-ECDFF48707E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8128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04693-A0EF-4FA3-8224-ECDFF48707E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7489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04693-A0EF-4FA3-8224-ECDFF48707E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1749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04693-A0EF-4FA3-8224-ECDFF48707E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687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04693-A0EF-4FA3-8224-ECDFF48707E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753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7DD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B6DCA-8527-466A-A199-BDF637D05BA6}" type="datetimeFigureOut">
              <a:rPr lang="en-US" smtClean="0"/>
              <a:t>7/26/2019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1CB6-2FC5-4A64-9352-4488B1418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62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B6DCA-8527-466A-A199-BDF637D05BA6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1CB6-2FC5-4A64-9352-4488B1418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705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B6DCA-8527-466A-A199-BDF637D05BA6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1CB6-2FC5-4A64-9352-4488B1418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27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7DD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0215"/>
            <a:ext cx="10515600" cy="68418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79292"/>
            <a:ext cx="10515600" cy="5531370"/>
          </a:xfrm>
        </p:spPr>
        <p:txBody>
          <a:bodyPr/>
          <a:lstStyle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ourier New" panose="02070309020205020404" pitchFamily="49" charset="0"/>
              <a:buChar char="o"/>
              <a:defRPr/>
            </a:lvl3pPr>
            <a:lvl4pPr marL="1600200" indent="-228600">
              <a:buFont typeface="Wingdings" panose="05000000000000000000" pitchFamily="2" charset="2"/>
              <a:buChar char="v"/>
              <a:defRPr/>
            </a:lvl4pPr>
            <a:lvl5pPr marL="2057400" indent="-22860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1963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B6DCA-8527-466A-A199-BDF637D05BA6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1CB6-2FC5-4A64-9352-4488B1418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71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B6DCA-8527-466A-A199-BDF637D05BA6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1CB6-2FC5-4A64-9352-4488B1418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156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B6DCA-8527-466A-A199-BDF637D05BA6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1CB6-2FC5-4A64-9352-4488B1418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313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B6DCA-8527-466A-A199-BDF637D05BA6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1CB6-2FC5-4A64-9352-4488B1418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293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B6DCA-8527-466A-A199-BDF637D05BA6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1CB6-2FC5-4A64-9352-4488B1418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823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B6DCA-8527-466A-A199-BDF637D05BA6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1CB6-2FC5-4A64-9352-4488B1418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730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B6DCA-8527-466A-A199-BDF637D05BA6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1CB6-2FC5-4A64-9352-4488B1418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699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DD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B6DCA-8527-466A-A199-BDF637D05BA6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21CB6-2FC5-4A64-9352-4488B1418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6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6.png"/><Relationship Id="rId4" Type="http://schemas.openxmlformats.org/officeDocument/2006/relationships/image" Target="../media/image94.png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DD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6194" y="712634"/>
            <a:ext cx="11197507" cy="2387600"/>
          </a:xfrm>
        </p:spPr>
        <p:txBody>
          <a:bodyPr anchor="ctr">
            <a:normAutofit/>
          </a:bodyPr>
          <a:lstStyle/>
          <a:p>
            <a:r>
              <a:rPr lang="en-US" sz="7200" dirty="0"/>
              <a:t>MASControl3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0079" y="3259248"/>
            <a:ext cx="9807921" cy="1258431"/>
          </a:xfrm>
        </p:spPr>
        <p:txBody>
          <a:bodyPr>
            <a:noAutofit/>
          </a:bodyPr>
          <a:lstStyle/>
          <a:p>
            <a:r>
              <a:rPr lang="en-US" sz="3600" dirty="0"/>
              <a:t>Its application to energy efficiency calculations and the development of deemed measures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069330" y="5567998"/>
            <a:ext cx="5250180" cy="68974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Presented by Maddox Energy Consulting, July 29, 2019</a:t>
            </a:r>
          </a:p>
        </p:txBody>
      </p:sp>
    </p:spTree>
    <p:extLst>
      <p:ext uri="{BB962C8B-B14F-4D97-AF65-F5344CB8AC3E}">
        <p14:creationId xmlns:p14="http://schemas.microsoft.com/office/powerpoint/2010/main" val="1013185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1F2AB6A-0F98-4CC8-964D-1F6FD0C18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300" y="1615"/>
            <a:ext cx="10515600" cy="519085"/>
          </a:xfrm>
        </p:spPr>
        <p:txBody>
          <a:bodyPr>
            <a:normAutofit fontScale="90000"/>
          </a:bodyPr>
          <a:lstStyle/>
          <a:p>
            <a:r>
              <a:rPr lang="en-US" dirty="0"/>
              <a:t>Setup Database for a Specific Measure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B33D24A-A001-4F3E-A324-D231E959C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47492"/>
            <a:ext cx="10998845" cy="165233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From the DEER2020.db file, open msrs2proc table in a SQLite browser</a:t>
            </a:r>
          </a:p>
          <a:p>
            <a:pPr lvl="1"/>
            <a:r>
              <a:rPr lang="en-US" dirty="0" err="1"/>
              <a:t>Navicat</a:t>
            </a:r>
            <a:endParaRPr lang="en-US" dirty="0"/>
          </a:p>
          <a:p>
            <a:pPr lvl="1"/>
            <a:r>
              <a:rPr lang="en-US" dirty="0"/>
              <a:t>DB Browser for SQLite</a:t>
            </a:r>
          </a:p>
          <a:p>
            <a:r>
              <a:rPr lang="en-US" dirty="0"/>
              <a:t>Find the desired measure and set “include” to TRUE for that measure</a:t>
            </a:r>
          </a:p>
          <a:p>
            <a:r>
              <a:rPr lang="en-US" dirty="0"/>
              <a:t>To simplify processing, set undesired measures to FALSE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3505D76-BF6E-4439-BEF5-05CD22ACD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163" y="2299825"/>
            <a:ext cx="9033180" cy="455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48814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500CD35-386B-488B-98B4-4D39141F1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83"/>
            <a:ext cx="10515600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Example #1 vs. Example #2 in Results Database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1649D3A4-494D-4E31-9174-019FB5D7C0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848" y="2115879"/>
            <a:ext cx="10690513" cy="2913321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D562A536-C2A8-41F8-BC6D-0706B759CEF1}"/>
              </a:ext>
            </a:extLst>
          </p:cNvPr>
          <p:cNvSpPr/>
          <p:nvPr/>
        </p:nvSpPr>
        <p:spPr>
          <a:xfrm>
            <a:off x="9165265" y="3108763"/>
            <a:ext cx="1729282" cy="1118937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allout: Line 7">
            <a:extLst>
              <a:ext uri="{FF2B5EF4-FFF2-40B4-BE49-F238E27FC236}">
                <a16:creationId xmlns="" xmlns:a16="http://schemas.microsoft.com/office/drawing/2014/main" id="{2B1804C7-5E1D-450E-A27D-81F30FDFCA2E}"/>
              </a:ext>
            </a:extLst>
          </p:cNvPr>
          <p:cNvSpPr/>
          <p:nvPr/>
        </p:nvSpPr>
        <p:spPr>
          <a:xfrm>
            <a:off x="5557593" y="5671181"/>
            <a:ext cx="4693312" cy="867842"/>
          </a:xfrm>
          <a:prstGeom prst="borderCallout1">
            <a:avLst>
              <a:gd name="adj1" fmla="val -21263"/>
              <a:gd name="adj2" fmla="val 89028"/>
              <a:gd name="adj3" fmla="val -212755"/>
              <a:gd name="adj4" fmla="val 98032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For the </a:t>
            </a:r>
            <a:r>
              <a:rPr lang="en-US" dirty="0" err="1"/>
              <a:t>VariTech</a:t>
            </a:r>
            <a:r>
              <a:rPr lang="en-US" dirty="0"/>
              <a:t> (VT) measure, the Pre case includes the EC motor, so fan penalty is only due to dirty coil.</a:t>
            </a:r>
          </a:p>
        </p:txBody>
      </p:sp>
      <p:sp>
        <p:nvSpPr>
          <p:cNvPr id="9" name="Callout: Line 8">
            <a:extLst>
              <a:ext uri="{FF2B5EF4-FFF2-40B4-BE49-F238E27FC236}">
                <a16:creationId xmlns="" xmlns:a16="http://schemas.microsoft.com/office/drawing/2014/main" id="{DB0C3EDE-4931-426F-95C3-9F6F5908292B}"/>
              </a:ext>
            </a:extLst>
          </p:cNvPr>
          <p:cNvSpPr/>
          <p:nvPr/>
        </p:nvSpPr>
        <p:spPr>
          <a:xfrm>
            <a:off x="3526774" y="927047"/>
            <a:ext cx="4693312" cy="867842"/>
          </a:xfrm>
          <a:prstGeom prst="borderCallout1">
            <a:avLst>
              <a:gd name="adj1" fmla="val 82877"/>
              <a:gd name="adj2" fmla="val 101715"/>
              <a:gd name="adj3" fmla="val 290791"/>
              <a:gd name="adj4" fmla="val 139943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For the </a:t>
            </a:r>
            <a:r>
              <a:rPr lang="en-US" dirty="0" err="1"/>
              <a:t>VariTech</a:t>
            </a:r>
            <a:r>
              <a:rPr lang="en-US" dirty="0"/>
              <a:t> (VT) measure, the fan penalty is due to both dirty coil and non-EC motor</a:t>
            </a:r>
          </a:p>
        </p:txBody>
      </p:sp>
    </p:spTree>
    <p:extLst>
      <p:ext uri="{BB962C8B-B14F-4D97-AF65-F5344CB8AC3E}">
        <p14:creationId xmlns:p14="http://schemas.microsoft.com/office/powerpoint/2010/main" val="4017605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E0B7DE9-8374-46DC-9FE8-2008C6D2F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Tracing </a:t>
            </a:r>
            <a:r>
              <a:rPr lang="en-US" dirty="0" err="1"/>
              <a:t>VariTech</a:t>
            </a:r>
            <a:r>
              <a:rPr lang="en-US" dirty="0"/>
              <a:t> Data from DB to Workbooks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="" xmlns:a16="http://schemas.microsoft.com/office/drawing/2014/main" id="{6D2CAFF7-5471-4627-B556-E704F0888E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962" y="3547122"/>
            <a:ext cx="11289347" cy="33108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F88B60AD-AC41-44BC-A46C-EC32145B65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4399"/>
            <a:ext cx="12167613" cy="2661313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27320552-1541-47F9-929D-F3086CF13569}"/>
              </a:ext>
            </a:extLst>
          </p:cNvPr>
          <p:cNvSpPr/>
          <p:nvPr/>
        </p:nvSpPr>
        <p:spPr>
          <a:xfrm>
            <a:off x="9976512" y="1778956"/>
            <a:ext cx="1094381" cy="1005188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D824DDAE-F64C-43FA-B6D1-1CB81038E3FC}"/>
              </a:ext>
            </a:extLst>
          </p:cNvPr>
          <p:cNvSpPr/>
          <p:nvPr/>
        </p:nvSpPr>
        <p:spPr>
          <a:xfrm>
            <a:off x="5104261" y="4549452"/>
            <a:ext cx="991739" cy="165898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0F5E8065-8D47-4C74-A5D8-6D6D490215E8}"/>
              </a:ext>
            </a:extLst>
          </p:cNvPr>
          <p:cNvSpPr/>
          <p:nvPr/>
        </p:nvSpPr>
        <p:spPr>
          <a:xfrm>
            <a:off x="8011234" y="4549452"/>
            <a:ext cx="2265530" cy="165898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="" xmlns:a16="http://schemas.microsoft.com/office/drawing/2014/main" id="{EF794AB6-A171-4BCE-98F5-59184C1727B0}"/>
              </a:ext>
            </a:extLst>
          </p:cNvPr>
          <p:cNvSpPr/>
          <p:nvPr/>
        </p:nvSpPr>
        <p:spPr>
          <a:xfrm>
            <a:off x="205665" y="849870"/>
            <a:ext cx="954395" cy="41937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="" xmlns:a16="http://schemas.microsoft.com/office/drawing/2014/main" id="{CE593FB1-FCB6-46AB-9F40-B41101433A9C}"/>
              </a:ext>
            </a:extLst>
          </p:cNvPr>
          <p:cNvSpPr/>
          <p:nvPr/>
        </p:nvSpPr>
        <p:spPr>
          <a:xfrm>
            <a:off x="607139" y="3575712"/>
            <a:ext cx="954395" cy="41937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="" xmlns:a16="http://schemas.microsoft.com/office/drawing/2014/main" id="{9A9A170E-640E-4AC4-B0BF-2D46B90C92F7}"/>
              </a:ext>
            </a:extLst>
          </p:cNvPr>
          <p:cNvCxnSpPr>
            <a:cxnSpLocks/>
          </p:cNvCxnSpPr>
          <p:nvPr/>
        </p:nvCxnSpPr>
        <p:spPr>
          <a:xfrm flipH="1">
            <a:off x="6096000" y="2308548"/>
            <a:ext cx="3880512" cy="2372634"/>
          </a:xfrm>
          <a:prstGeom prst="straightConnector1">
            <a:avLst/>
          </a:prstGeom>
          <a:ln w="349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="" xmlns:a16="http://schemas.microsoft.com/office/drawing/2014/main" id="{CF4AD157-4F15-4DD8-971C-3B17CD34B062}"/>
              </a:ext>
            </a:extLst>
          </p:cNvPr>
          <p:cNvCxnSpPr>
            <a:cxnSpLocks/>
          </p:cNvCxnSpPr>
          <p:nvPr/>
        </p:nvCxnSpPr>
        <p:spPr>
          <a:xfrm>
            <a:off x="6096001" y="5378943"/>
            <a:ext cx="1915233" cy="0"/>
          </a:xfrm>
          <a:prstGeom prst="straightConnector1">
            <a:avLst/>
          </a:prstGeom>
          <a:ln w="349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279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 animBg="1"/>
      <p:bldP spid="14" grpId="0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F00EA93-54EA-487F-B85F-8B45F7229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MASControl3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3CE1026-412F-44A7-817C-0AA0EA3EE6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MASControl3 Output Database</a:t>
            </a:r>
          </a:p>
          <a:p>
            <a:pPr lvl="1"/>
            <a:r>
              <a:rPr lang="en-US" dirty="0"/>
              <a:t>Automatically populated by MASControl3</a:t>
            </a:r>
          </a:p>
          <a:p>
            <a:pPr lvl="1"/>
            <a:r>
              <a:rPr lang="en-US" dirty="0"/>
              <a:t>SQLite Format</a:t>
            </a:r>
          </a:p>
          <a:p>
            <a:pPr lvl="1"/>
            <a:r>
              <a:rPr lang="en-US" dirty="0"/>
              <a:t>Annual and hourly results for each technology</a:t>
            </a:r>
          </a:p>
          <a:p>
            <a:pPr lvl="1"/>
            <a:r>
              <a:rPr lang="en-US" dirty="0"/>
              <a:t>Unweighted</a:t>
            </a:r>
          </a:p>
          <a:p>
            <a:r>
              <a:rPr lang="en-US" dirty="0"/>
              <a:t>Post-Processed Database</a:t>
            </a:r>
          </a:p>
          <a:p>
            <a:pPr lvl="1"/>
            <a:r>
              <a:rPr lang="en-US" dirty="0"/>
              <a:t>Requires setup and execution of post-processing queries</a:t>
            </a:r>
          </a:p>
          <a:p>
            <a:pPr lvl="1"/>
            <a:r>
              <a:rPr lang="en-US" dirty="0"/>
              <a:t>CPUC version is PostgreSQL</a:t>
            </a:r>
          </a:p>
          <a:p>
            <a:pPr lvl="1"/>
            <a:r>
              <a:rPr lang="en-US" dirty="0"/>
              <a:t>Measure impacts (difference between baseline and measure technology)</a:t>
            </a:r>
          </a:p>
          <a:p>
            <a:pPr lvl="1"/>
            <a:r>
              <a:rPr lang="en-US" dirty="0"/>
              <a:t>Weighted averages (vintage, location, etc.)</a:t>
            </a:r>
          </a:p>
        </p:txBody>
      </p:sp>
    </p:spTree>
    <p:extLst>
      <p:ext uri="{BB962C8B-B14F-4D97-AF65-F5344CB8AC3E}">
        <p14:creationId xmlns:p14="http://schemas.microsoft.com/office/powerpoint/2010/main" val="2663093673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E75BF0A-0658-4DCF-8E90-2C4565194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1928"/>
            <a:ext cx="10515600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SQLite Results Database – </a:t>
            </a:r>
            <a:r>
              <a:rPr lang="en-US" dirty="0" err="1"/>
              <a:t>sim_annual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C219FBB1-ED6A-495C-8209-771C7C6D4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21" y="1302305"/>
            <a:ext cx="12019735" cy="25838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3F2F4A38-D38F-4F04-872C-B998F91784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21" y="4177819"/>
            <a:ext cx="12019735" cy="2583897"/>
          </a:xfrm>
          <a:prstGeom prst="rect">
            <a:avLst/>
          </a:prstGeom>
        </p:spPr>
      </p:pic>
      <p:sp>
        <p:nvSpPr>
          <p:cNvPr id="8" name="Callout: Line 7">
            <a:extLst>
              <a:ext uri="{FF2B5EF4-FFF2-40B4-BE49-F238E27FC236}">
                <a16:creationId xmlns="" xmlns:a16="http://schemas.microsoft.com/office/drawing/2014/main" id="{BC349590-01F4-4801-A099-525994252365}"/>
              </a:ext>
            </a:extLst>
          </p:cNvPr>
          <p:cNvSpPr/>
          <p:nvPr/>
        </p:nvSpPr>
        <p:spPr>
          <a:xfrm>
            <a:off x="1672375" y="1675250"/>
            <a:ext cx="3741835" cy="306237"/>
          </a:xfrm>
          <a:prstGeom prst="borderCallout1">
            <a:avLst>
              <a:gd name="adj1" fmla="val 41262"/>
              <a:gd name="adj2" fmla="val -1364"/>
              <a:gd name="adj3" fmla="val 291496"/>
              <a:gd name="adj4" fmla="val -27219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IP:  Technology = initialized prototype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="" xmlns:a16="http://schemas.microsoft.com/office/drawing/2014/main" id="{E54A3376-41F5-485B-9682-DC3E63FBE9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874" y="767562"/>
            <a:ext cx="10515600" cy="569045"/>
          </a:xfrm>
        </p:spPr>
        <p:txBody>
          <a:bodyPr/>
          <a:lstStyle/>
          <a:p>
            <a:r>
              <a:rPr lang="en-US" dirty="0"/>
              <a:t>Each row contains results from one Technology simulation</a:t>
            </a:r>
          </a:p>
        </p:txBody>
      </p:sp>
      <p:sp>
        <p:nvSpPr>
          <p:cNvPr id="11" name="Callout: Line 10">
            <a:extLst>
              <a:ext uri="{FF2B5EF4-FFF2-40B4-BE49-F238E27FC236}">
                <a16:creationId xmlns="" xmlns:a16="http://schemas.microsoft.com/office/drawing/2014/main" id="{39DFD1AA-806F-4DB4-B3FC-76A392AE6C7D}"/>
              </a:ext>
            </a:extLst>
          </p:cNvPr>
          <p:cNvSpPr/>
          <p:nvPr/>
        </p:nvSpPr>
        <p:spPr>
          <a:xfrm>
            <a:off x="6726975" y="5937319"/>
            <a:ext cx="3547325" cy="306237"/>
          </a:xfrm>
          <a:prstGeom prst="borderCallout1">
            <a:avLst>
              <a:gd name="adj1" fmla="val 41262"/>
              <a:gd name="adj2" fmla="val -1364"/>
              <a:gd name="adj3" fmla="val -36126"/>
              <a:gd name="adj4" fmla="val -54371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“</a:t>
            </a:r>
            <a:r>
              <a:rPr lang="en-US" dirty="0" err="1"/>
              <a:t>therm</a:t>
            </a:r>
            <a:r>
              <a:rPr lang="en-US" dirty="0"/>
              <a:t>” columns are actually Btu</a:t>
            </a:r>
          </a:p>
        </p:txBody>
      </p:sp>
    </p:spTree>
    <p:extLst>
      <p:ext uri="{BB962C8B-B14F-4D97-AF65-F5344CB8AC3E}">
        <p14:creationId xmlns:p14="http://schemas.microsoft.com/office/powerpoint/2010/main" val="411518088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E75BF0A-0658-4DCF-8E90-2C4565194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3960"/>
            <a:ext cx="10515600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SQLite Results Database – </a:t>
            </a:r>
            <a:r>
              <a:rPr lang="en-US" dirty="0" err="1"/>
              <a:t>sfm_annual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10816D27-7D7C-471D-9FA8-544914F906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65" y="866273"/>
            <a:ext cx="12019734" cy="26564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ACACBAA-D896-4445-BFDD-471322C9DD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21" y="3724337"/>
            <a:ext cx="12021990" cy="2628337"/>
          </a:xfrm>
          <a:prstGeom prst="rect">
            <a:avLst/>
          </a:prstGeom>
        </p:spPr>
      </p:pic>
      <p:sp>
        <p:nvSpPr>
          <p:cNvPr id="7" name="Callout: Line 6">
            <a:extLst>
              <a:ext uri="{FF2B5EF4-FFF2-40B4-BE49-F238E27FC236}">
                <a16:creationId xmlns="" xmlns:a16="http://schemas.microsoft.com/office/drawing/2014/main" id="{D8793C76-3E06-44E2-B066-072F1B8D9365}"/>
              </a:ext>
            </a:extLst>
          </p:cNvPr>
          <p:cNvSpPr/>
          <p:nvPr/>
        </p:nvSpPr>
        <p:spPr>
          <a:xfrm>
            <a:off x="8313808" y="1311438"/>
            <a:ext cx="2418347" cy="306237"/>
          </a:xfrm>
          <a:prstGeom prst="borderCallout1">
            <a:avLst>
              <a:gd name="adj1" fmla="val 41262"/>
              <a:gd name="adj2" fmla="val -1364"/>
              <a:gd name="adj3" fmla="val 205062"/>
              <a:gd name="adj4" fmla="val -27160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1 = single story house</a:t>
            </a:r>
          </a:p>
        </p:txBody>
      </p:sp>
      <p:sp>
        <p:nvSpPr>
          <p:cNvPr id="8" name="Callout: Line 7">
            <a:extLst>
              <a:ext uri="{FF2B5EF4-FFF2-40B4-BE49-F238E27FC236}">
                <a16:creationId xmlns="" xmlns:a16="http://schemas.microsoft.com/office/drawing/2014/main" id="{C613AB64-E7AE-4E28-81AF-BD2DFC22EBDC}"/>
              </a:ext>
            </a:extLst>
          </p:cNvPr>
          <p:cNvSpPr/>
          <p:nvPr/>
        </p:nvSpPr>
        <p:spPr>
          <a:xfrm>
            <a:off x="7255030" y="4169074"/>
            <a:ext cx="2189760" cy="306237"/>
          </a:xfrm>
          <a:prstGeom prst="borderCallout1">
            <a:avLst>
              <a:gd name="adj1" fmla="val 41262"/>
              <a:gd name="adj2" fmla="val -1364"/>
              <a:gd name="adj3" fmla="val 205062"/>
              <a:gd name="adj4" fmla="val -27160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2 = two story house</a:t>
            </a:r>
          </a:p>
        </p:txBody>
      </p:sp>
      <p:sp>
        <p:nvSpPr>
          <p:cNvPr id="9" name="Callout: Line 8">
            <a:extLst>
              <a:ext uri="{FF2B5EF4-FFF2-40B4-BE49-F238E27FC236}">
                <a16:creationId xmlns="" xmlns:a16="http://schemas.microsoft.com/office/drawing/2014/main" id="{D76FE703-B210-4B05-BE10-008C8DE25493}"/>
              </a:ext>
            </a:extLst>
          </p:cNvPr>
          <p:cNvSpPr/>
          <p:nvPr/>
        </p:nvSpPr>
        <p:spPr>
          <a:xfrm>
            <a:off x="8235616" y="2811991"/>
            <a:ext cx="2418347" cy="590029"/>
          </a:xfrm>
          <a:prstGeom prst="borderCallout1">
            <a:avLst>
              <a:gd name="adj1" fmla="val 41262"/>
              <a:gd name="adj2" fmla="val -1364"/>
              <a:gd name="adj3" fmla="val 42837"/>
              <a:gd name="adj4" fmla="val -15220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1 &amp; 2 merged in post-processing</a:t>
            </a:r>
          </a:p>
        </p:txBody>
      </p:sp>
      <p:sp>
        <p:nvSpPr>
          <p:cNvPr id="10" name="Callout: Line 9">
            <a:extLst>
              <a:ext uri="{FF2B5EF4-FFF2-40B4-BE49-F238E27FC236}">
                <a16:creationId xmlns="" xmlns:a16="http://schemas.microsoft.com/office/drawing/2014/main" id="{DC0C741E-E13A-42E5-8D22-45E0E20731A4}"/>
              </a:ext>
            </a:extLst>
          </p:cNvPr>
          <p:cNvSpPr/>
          <p:nvPr/>
        </p:nvSpPr>
        <p:spPr>
          <a:xfrm>
            <a:off x="1752600" y="5442019"/>
            <a:ext cx="4343399" cy="306237"/>
          </a:xfrm>
          <a:prstGeom prst="borderCallout1">
            <a:avLst>
              <a:gd name="adj1" fmla="val 37115"/>
              <a:gd name="adj2" fmla="val 107379"/>
              <a:gd name="adj3" fmla="val -27831"/>
              <a:gd name="adj4" fmla="val 123843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For </a:t>
            </a:r>
            <a:r>
              <a:rPr lang="en-US" dirty="0" err="1"/>
              <a:t>SFm</a:t>
            </a:r>
            <a:r>
              <a:rPr lang="en-US" dirty="0"/>
              <a:t>,“</a:t>
            </a:r>
            <a:r>
              <a:rPr lang="en-US" dirty="0" err="1"/>
              <a:t>therm</a:t>
            </a:r>
            <a:r>
              <a:rPr lang="en-US" dirty="0"/>
              <a:t>” columns are really therms</a:t>
            </a:r>
          </a:p>
        </p:txBody>
      </p:sp>
    </p:spTree>
    <p:extLst>
      <p:ext uri="{BB962C8B-B14F-4D97-AF65-F5344CB8AC3E}">
        <p14:creationId xmlns:p14="http://schemas.microsoft.com/office/powerpoint/2010/main" val="112087990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0368A0E-F0C6-47AE-8940-072A6CE07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767"/>
            <a:ext cx="10515600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SQLite Results Database - hourly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3CD70DC-C658-46F4-8DD7-709E20B27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089598"/>
            <a:ext cx="10515600" cy="52106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49E7DD8E-2E5D-4EE7-A368-B1AB34F19B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889"/>
          <a:stretch/>
        </p:blipFill>
        <p:spPr>
          <a:xfrm>
            <a:off x="0" y="768402"/>
            <a:ext cx="12192000" cy="23598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1E6985B4-F795-4B3A-A119-19E566E31B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8630"/>
          <a:stretch/>
        </p:blipFill>
        <p:spPr>
          <a:xfrm>
            <a:off x="-1" y="3236494"/>
            <a:ext cx="12191999" cy="2065605"/>
          </a:xfrm>
          <a:prstGeom prst="rect">
            <a:avLst/>
          </a:prstGeom>
        </p:spPr>
      </p:pic>
      <p:sp>
        <p:nvSpPr>
          <p:cNvPr id="7" name="Callout: Line 6">
            <a:extLst>
              <a:ext uri="{FF2B5EF4-FFF2-40B4-BE49-F238E27FC236}">
                <a16:creationId xmlns="" xmlns:a16="http://schemas.microsoft.com/office/drawing/2014/main" id="{24864EA2-FD60-4EA9-955D-095DC46AAA0F}"/>
              </a:ext>
            </a:extLst>
          </p:cNvPr>
          <p:cNvSpPr/>
          <p:nvPr/>
        </p:nvSpPr>
        <p:spPr>
          <a:xfrm>
            <a:off x="7182841" y="1141078"/>
            <a:ext cx="2827433" cy="306237"/>
          </a:xfrm>
          <a:prstGeom prst="borderCallout1">
            <a:avLst>
              <a:gd name="adj1" fmla="val 41262"/>
              <a:gd name="adj2" fmla="val -1364"/>
              <a:gd name="adj3" fmla="val 142201"/>
              <a:gd name="adj4" fmla="val -18224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One 24 hour day per row</a:t>
            </a:r>
          </a:p>
        </p:txBody>
      </p:sp>
      <p:sp>
        <p:nvSpPr>
          <p:cNvPr id="8" name="Callout: Line 7">
            <a:extLst>
              <a:ext uri="{FF2B5EF4-FFF2-40B4-BE49-F238E27FC236}">
                <a16:creationId xmlns="" xmlns:a16="http://schemas.microsoft.com/office/drawing/2014/main" id="{B648C56F-734D-4530-838C-C3319EC9188F}"/>
              </a:ext>
            </a:extLst>
          </p:cNvPr>
          <p:cNvSpPr/>
          <p:nvPr/>
        </p:nvSpPr>
        <p:spPr>
          <a:xfrm>
            <a:off x="6641420" y="4116177"/>
            <a:ext cx="3092127" cy="306237"/>
          </a:xfrm>
          <a:prstGeom prst="borderCallout1">
            <a:avLst>
              <a:gd name="adj1" fmla="val 41262"/>
              <a:gd name="adj2" fmla="val -1364"/>
              <a:gd name="adj3" fmla="val -117103"/>
              <a:gd name="adj4" fmla="val -49288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365 rows per Technology run</a:t>
            </a:r>
          </a:p>
        </p:txBody>
      </p:sp>
    </p:spTree>
    <p:extLst>
      <p:ext uri="{BB962C8B-B14F-4D97-AF65-F5344CB8AC3E}">
        <p14:creationId xmlns:p14="http://schemas.microsoft.com/office/powerpoint/2010/main" val="285265990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FB8CA20-5132-40FD-A540-9839BC416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Post-Processing Calculations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459B584-3CF6-4DCA-9498-4F13695928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Weighting of Results</a:t>
            </a:r>
          </a:p>
          <a:p>
            <a:pPr lvl="1"/>
            <a:r>
              <a:rPr lang="en-US" dirty="0"/>
              <a:t>Existing Building = Average of Vintages</a:t>
            </a:r>
          </a:p>
          <a:p>
            <a:pPr lvl="1"/>
            <a:r>
              <a:rPr lang="en-US" dirty="0"/>
              <a:t>Location/ PA Result = Average of Climate Zone Results</a:t>
            </a:r>
          </a:p>
          <a:p>
            <a:pPr lvl="1"/>
            <a:r>
              <a:rPr lang="en-US" dirty="0"/>
              <a:t>HVAC Avg. Result = Averages of HVAC Types</a:t>
            </a:r>
          </a:p>
          <a:p>
            <a:pPr lvl="1"/>
            <a:r>
              <a:rPr lang="en-US" dirty="0"/>
              <a:t>Residential Thermostat = Average of 5 scenarios</a:t>
            </a:r>
          </a:p>
          <a:p>
            <a:pPr lvl="1"/>
            <a:r>
              <a:rPr lang="en-US" dirty="0"/>
              <a:t>Building Type = Average of Building Types in Sector</a:t>
            </a:r>
          </a:p>
          <a:p>
            <a:r>
              <a:rPr lang="en-US" dirty="0"/>
              <a:t>Calculation of Peak Period Demand</a:t>
            </a:r>
          </a:p>
          <a:p>
            <a:r>
              <a:rPr lang="en-US" dirty="0"/>
              <a:t>Calculation of Impacts</a:t>
            </a:r>
          </a:p>
          <a:p>
            <a:pPr lvl="1"/>
            <a:r>
              <a:rPr lang="en-US" dirty="0"/>
              <a:t>Above Pre = Pre Technology – </a:t>
            </a:r>
            <a:r>
              <a:rPr lang="en-US" dirty="0" err="1"/>
              <a:t>Msr</a:t>
            </a:r>
            <a:r>
              <a:rPr lang="en-US" dirty="0"/>
              <a:t> Technology</a:t>
            </a:r>
          </a:p>
          <a:p>
            <a:pPr lvl="1"/>
            <a:r>
              <a:rPr lang="en-US" dirty="0"/>
              <a:t>Above Std = Std Technology – </a:t>
            </a:r>
            <a:r>
              <a:rPr lang="en-US" dirty="0" err="1"/>
              <a:t>Msr</a:t>
            </a:r>
            <a:r>
              <a:rPr lang="en-US" dirty="0"/>
              <a:t> Technology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33303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54840D9-1828-41D4-B899-460917397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Post-Processing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A364E45-B929-4C85-939D-BD767C4F4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4100" y="1079292"/>
            <a:ext cx="9055100" cy="5531370"/>
          </a:xfrm>
        </p:spPr>
        <p:txBody>
          <a:bodyPr/>
          <a:lstStyle/>
          <a:p>
            <a:r>
              <a:rPr lang="en-US" dirty="0"/>
              <a:t>Files:  MC3_Post_Processing.zip</a:t>
            </a:r>
          </a:p>
          <a:p>
            <a:pPr lvl="1"/>
            <a:r>
              <a:rPr lang="en-US" dirty="0"/>
              <a:t>Instructions: </a:t>
            </a:r>
            <a:br>
              <a:rPr lang="en-US" dirty="0"/>
            </a:br>
            <a:r>
              <a:rPr lang="en-US" dirty="0"/>
              <a:t>MASControl3 Processing Guide.pdf</a:t>
            </a:r>
          </a:p>
          <a:p>
            <a:pPr lvl="1"/>
            <a:r>
              <a:rPr lang="en-US" dirty="0"/>
              <a:t>Queries</a:t>
            </a:r>
          </a:p>
          <a:p>
            <a:pPr lvl="2"/>
            <a:r>
              <a:rPr lang="en-US" dirty="0"/>
              <a:t>Setup (</a:t>
            </a:r>
            <a:r>
              <a:rPr lang="en-US" dirty="0" err="1"/>
              <a:t>SupportTables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Residential</a:t>
            </a:r>
          </a:p>
          <a:p>
            <a:pPr lvl="2"/>
            <a:r>
              <a:rPr lang="en-US" dirty="0"/>
              <a:t>Commercial</a:t>
            </a:r>
          </a:p>
          <a:p>
            <a:r>
              <a:rPr lang="en-US" dirty="0"/>
              <a:t>PostgreSQL</a:t>
            </a:r>
          </a:p>
          <a:p>
            <a:pPr lvl="1"/>
            <a:r>
              <a:rPr lang="en-US" dirty="0"/>
              <a:t>pgAdmin4: Freeware to create and maintain PostgreSQL database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992066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7B54B21-EC82-43E3-B6EC-F45FCB2B8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Post-Processing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CFC9E0E-8799-4F90-B71B-84B01C4AC8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Setup Database</a:t>
            </a:r>
          </a:p>
          <a:p>
            <a:pPr lvl="1"/>
            <a:r>
              <a:rPr lang="en-US" dirty="0"/>
              <a:t>Create Database</a:t>
            </a:r>
          </a:p>
          <a:p>
            <a:pPr lvl="1"/>
            <a:r>
              <a:rPr lang="en-US" dirty="0"/>
              <a:t>Import Technology run result data</a:t>
            </a:r>
          </a:p>
          <a:p>
            <a:pPr lvl="1"/>
            <a:r>
              <a:rPr lang="en-US" dirty="0"/>
              <a:t>Import support tables</a:t>
            </a:r>
          </a:p>
          <a:p>
            <a:r>
              <a:rPr lang="en-US" dirty="0"/>
              <a:t>Run Queries</a:t>
            </a:r>
          </a:p>
          <a:p>
            <a:pPr lvl="1"/>
            <a:r>
              <a:rPr lang="en-US" dirty="0"/>
              <a:t>Commercial</a:t>
            </a:r>
          </a:p>
          <a:p>
            <a:pPr lvl="2"/>
            <a:r>
              <a:rPr lang="en-US" dirty="0"/>
              <a:t>P1: Create peak period values</a:t>
            </a:r>
          </a:p>
          <a:p>
            <a:pPr lvl="2"/>
            <a:r>
              <a:rPr lang="en-US" dirty="0"/>
              <a:t>P2: Calculate measure impacts</a:t>
            </a:r>
          </a:p>
          <a:p>
            <a:pPr lvl="2"/>
            <a:r>
              <a:rPr lang="en-US" dirty="0"/>
              <a:t>P3 to P8: Calculate weighted averages</a:t>
            </a:r>
          </a:p>
          <a:p>
            <a:pPr lvl="2"/>
            <a:r>
              <a:rPr lang="en-US" dirty="0"/>
              <a:t>P9: Format results for Ex-Ante tables</a:t>
            </a:r>
          </a:p>
          <a:p>
            <a:pPr lvl="1"/>
            <a:r>
              <a:rPr lang="en-US" dirty="0"/>
              <a:t>Residential</a:t>
            </a:r>
          </a:p>
          <a:p>
            <a:pPr lvl="2"/>
            <a:r>
              <a:rPr lang="en-US" dirty="0"/>
              <a:t>R1 to R4: Weighted averages of five thermostats</a:t>
            </a:r>
          </a:p>
          <a:p>
            <a:pPr lvl="2"/>
            <a:r>
              <a:rPr lang="en-US" dirty="0"/>
              <a:t>P1 to P9:  Same logic as commercial, but these are different query files</a:t>
            </a:r>
          </a:p>
        </p:txBody>
      </p:sp>
    </p:spTree>
    <p:extLst>
      <p:ext uri="{BB962C8B-B14F-4D97-AF65-F5344CB8AC3E}">
        <p14:creationId xmlns:p14="http://schemas.microsoft.com/office/powerpoint/2010/main" val="1153811423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B089C04-54DE-4858-9452-F6098E5CC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Post-Processing Database 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166972C-669B-426C-9E5C-373A1B17F7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DEER uses PostgreSQL database</a:t>
            </a:r>
          </a:p>
          <a:p>
            <a:pPr lvl="1"/>
            <a:r>
              <a:rPr lang="en-US" dirty="0"/>
              <a:t>More complicated to set up than SQLite</a:t>
            </a:r>
          </a:p>
          <a:p>
            <a:pPr lvl="1"/>
            <a:r>
              <a:rPr lang="en-US" dirty="0"/>
              <a:t>Need to export results from MASControl3 results database</a:t>
            </a:r>
          </a:p>
          <a:p>
            <a:pPr lvl="1"/>
            <a:r>
              <a:rPr lang="en-US" dirty="0"/>
              <a:t>Can use DEER queries directly</a:t>
            </a:r>
          </a:p>
          <a:p>
            <a:pPr lvl="1"/>
            <a:r>
              <a:rPr lang="en-US" dirty="0"/>
              <a:t>Can be shared across internet</a:t>
            </a:r>
          </a:p>
          <a:p>
            <a:r>
              <a:rPr lang="en-US" dirty="0"/>
              <a:t>Could also use SQLite (or other) format</a:t>
            </a:r>
          </a:p>
          <a:p>
            <a:pPr lvl="1"/>
            <a:r>
              <a:rPr lang="en-US" dirty="0"/>
              <a:t>Can be simpler setup</a:t>
            </a:r>
          </a:p>
          <a:p>
            <a:pPr lvl="1"/>
            <a:r>
              <a:rPr lang="en-US" dirty="0"/>
              <a:t>Easier to transfer existing MASControl SQLite results tables</a:t>
            </a:r>
          </a:p>
          <a:p>
            <a:pPr lvl="1"/>
            <a:r>
              <a:rPr lang="en-US" dirty="0"/>
              <a:t>Need to modify DEER queries to work in SQLite</a:t>
            </a:r>
          </a:p>
          <a:p>
            <a:pPr lvl="1"/>
            <a:r>
              <a:rPr lang="en-US" dirty="0"/>
              <a:t>Share DB by sending file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8543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C1D2457-0D04-4943-94EE-B31C04B49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Expand Database with New Measure Selection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42224F6-4D6F-4273-967D-5D6DEABDBC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98" y="1079292"/>
            <a:ext cx="2930002" cy="553137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Step 1: Expand Database</a:t>
            </a:r>
          </a:p>
          <a:p>
            <a:pPr marL="0" indent="0">
              <a:buNone/>
            </a:pPr>
            <a:r>
              <a:rPr lang="en-US" dirty="0"/>
              <a:t>Step 2: Build Full Measure List</a:t>
            </a:r>
          </a:p>
          <a:p>
            <a:r>
              <a:rPr lang="en-US" sz="2000" dirty="0"/>
              <a:t>Creates All_Measures.csv in \mc3_db\mc3_result\</a:t>
            </a:r>
          </a:p>
          <a:p>
            <a:r>
              <a:rPr lang="en-US" sz="2000" dirty="0"/>
              <a:t>Contains one line for each  valid combination of </a:t>
            </a:r>
            <a:r>
              <a:rPr lang="en-US" sz="2000" dirty="0" err="1"/>
              <a:t>MeasureID</a:t>
            </a:r>
            <a:r>
              <a:rPr lang="en-US" sz="2000" dirty="0"/>
              <a:t>, </a:t>
            </a:r>
            <a:r>
              <a:rPr lang="en-US" sz="2000" dirty="0" err="1"/>
              <a:t>BldgType</a:t>
            </a:r>
            <a:r>
              <a:rPr lang="en-US" sz="2000" dirty="0"/>
              <a:t>, Vintage, Location, and HVAC Type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39BEDCC-B07E-48B9-A702-4B1FBB85C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0746" y="1221729"/>
            <a:ext cx="9257916" cy="5613627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4A1F2D8B-F47C-43E9-8A88-8F98D9F7C378}"/>
              </a:ext>
            </a:extLst>
          </p:cNvPr>
          <p:cNvSpPr/>
          <p:nvPr/>
        </p:nvSpPr>
        <p:spPr>
          <a:xfrm>
            <a:off x="3386402" y="5554400"/>
            <a:ext cx="1238491" cy="348571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E60D81B-EFBF-4B3F-9F89-8D1505C840E2}"/>
              </a:ext>
            </a:extLst>
          </p:cNvPr>
          <p:cNvSpPr/>
          <p:nvPr/>
        </p:nvSpPr>
        <p:spPr>
          <a:xfrm>
            <a:off x="3421128" y="5253459"/>
            <a:ext cx="277792" cy="28936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AED7D00E-2F53-4D7B-A757-AC2ABC55D9B7}"/>
              </a:ext>
            </a:extLst>
          </p:cNvPr>
          <p:cNvSpPr/>
          <p:nvPr/>
        </p:nvSpPr>
        <p:spPr>
          <a:xfrm>
            <a:off x="7744916" y="5910479"/>
            <a:ext cx="277792" cy="28936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5863FD1C-567D-465C-9030-77F548324D9E}"/>
              </a:ext>
            </a:extLst>
          </p:cNvPr>
          <p:cNvSpPr/>
          <p:nvPr/>
        </p:nvSpPr>
        <p:spPr>
          <a:xfrm>
            <a:off x="6697406" y="5541700"/>
            <a:ext cx="1325302" cy="348571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41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E2A0FC7-63BC-484E-83BE-73C58376B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377"/>
            <a:ext cx="4798512" cy="1172700"/>
          </a:xfrm>
        </p:spPr>
        <p:txBody>
          <a:bodyPr>
            <a:normAutofit fontScale="90000"/>
          </a:bodyPr>
          <a:lstStyle/>
          <a:p>
            <a:r>
              <a:rPr lang="en-US" dirty="0"/>
              <a:t>PostgreSQL –</a:t>
            </a:r>
            <a:br>
              <a:rPr lang="en-US" dirty="0"/>
            </a:br>
            <a:r>
              <a:rPr lang="en-US" dirty="0"/>
              <a:t> Export from SQLite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D1D1000-3A4E-4214-88D4-A1EF47F5E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3332"/>
            <a:ext cx="5068330" cy="5007330"/>
          </a:xfrm>
        </p:spPr>
        <p:txBody>
          <a:bodyPr/>
          <a:lstStyle/>
          <a:p>
            <a:r>
              <a:rPr lang="en-US" dirty="0"/>
              <a:t>Dump SQL creates a query file which will re-create the table when run from the target database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FA987E13-A2D8-4FBD-AF9A-9A85687270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3388" b="27471"/>
          <a:stretch/>
        </p:blipFill>
        <p:spPr>
          <a:xfrm>
            <a:off x="6037657" y="0"/>
            <a:ext cx="61543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458670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1038170-61A4-4903-A893-8EDC9BA17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2527300" cy="1689100"/>
          </a:xfrm>
        </p:spPr>
        <p:txBody>
          <a:bodyPr>
            <a:noAutofit/>
          </a:bodyPr>
          <a:lstStyle/>
          <a:p>
            <a:r>
              <a:rPr lang="en-US" sz="3600" dirty="0"/>
              <a:t>Import to PostgreSQL</a:t>
            </a:r>
            <a:br>
              <a:rPr lang="en-US" sz="3600" dirty="0"/>
            </a:br>
            <a:r>
              <a:rPr lang="en-US" sz="3600" dirty="0" err="1"/>
              <a:t>sim_annual</a:t>
            </a:r>
            <a:r>
              <a:rPr lang="en-US" sz="3600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9C401FD-DDEB-42ED-B0D7-AB1E69C6D3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2706" y="76201"/>
            <a:ext cx="4691694" cy="6756399"/>
          </a:xfrm>
        </p:spPr>
        <p:txBody>
          <a:bodyPr>
            <a:noAutofit/>
          </a:bodyPr>
          <a:lstStyle/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strike="sngStrike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PRAGMA </a:t>
            </a:r>
            <a:r>
              <a:rPr lang="en-US" sz="1050" strike="sngStrike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foreign_keys</a:t>
            </a:r>
            <a:r>
              <a:rPr lang="en-US" sz="1050" strike="sngStrike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= OFF</a:t>
            </a:r>
            <a:r>
              <a:rPr lang="en-US" sz="1050" strike="sngStrike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DROP TABLE IF EXISTS </a:t>
            </a:r>
            <a:r>
              <a:rPr lang="en-US" sz="1050" strike="sngStrike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"main".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sim_annual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";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sim_annual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(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"TechID"  </a:t>
            </a:r>
            <a:r>
              <a:rPr lang="en-US" sz="105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TEXT(255)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SizingID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TEXT(255),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BldgType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TEXT(255),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BldgVint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TEXT(255),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BldgLoc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TEXT(255),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BldgHVAC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TEXT(255),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tstat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TEXT(255),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normunit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TEXT(255),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numunits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REAL(24),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measarea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REAL(24),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kwh_tot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REAL(24),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kwh_ltg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REAL(24),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endParaRPr lang="en-US" sz="105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. .</a:t>
            </a:r>
            <a:endParaRPr lang="en-US" sz="105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endParaRPr lang="en-US" sz="105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kwh_venthtg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REAL(24),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kwh_ventclg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REAL(24),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kwh_refg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REAL(24),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kwh_hpsup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REAL(24),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kwh_shw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REAL(24),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kwh_ext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REAL(24),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thm_tot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REAL(24),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thm_equip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REAL(24),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thm_htg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REAL(24),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thm_shw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REAL(24),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deskw_ltg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REAL(24),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deskw_equ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REAL(24),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lastmod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TEXT(6)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endParaRPr lang="en-US" sz="105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endParaRPr lang="en-US" sz="105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-- ----------------------------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-- Records of 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sim_annual</a:t>
            </a:r>
            <a:endParaRPr lang="en-US" sz="105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-- ----------------------------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</a:t>
            </a:r>
            <a:r>
              <a:rPr lang="en-US" sz="1050" strike="sngStrike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"main".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sim_annual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VALUES ('IP', 'None’,...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C0CB3765-0FA3-43FD-BAF8-F996C9D191CE}"/>
              </a:ext>
            </a:extLst>
          </p:cNvPr>
          <p:cNvSpPr txBox="1">
            <a:spLocks/>
          </p:cNvSpPr>
          <p:nvPr/>
        </p:nvSpPr>
        <p:spPr>
          <a:xfrm>
            <a:off x="7429500" y="38101"/>
            <a:ext cx="4564694" cy="6756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SET </a:t>
            </a:r>
            <a:r>
              <a:rPr lang="en-US" sz="105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search_path</a:t>
            </a:r>
            <a:r>
              <a:rPr lang="en-US" sz="105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TO </a:t>
            </a:r>
            <a:r>
              <a:rPr lang="en-US" sz="105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reshvac</a:t>
            </a:r>
            <a:r>
              <a:rPr lang="en-US" sz="105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DROP TABLE IF EXISTS 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sim_annual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";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sim_annual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(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"TechID"  </a:t>
            </a:r>
            <a:r>
              <a:rPr lang="en-US" sz="105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varchar(255) NOT NULL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SizingID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varchar(255) NOT NULL,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BldgType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varchar(255) NOT NULL,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BldgVint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varchar(255) NOT NULL,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BldgLoc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varchar(255) NOT NULL,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BldgHVAC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varchar(255) NOT NULL,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tstat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varchar(255) NOT NULL,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normunit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varchar(255),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numunits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numeric,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measarea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numeric,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kwh_tot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numeric,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kwh_ltg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numeric,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endParaRPr lang="en-US" sz="105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. .</a:t>
            </a:r>
            <a:endParaRPr lang="en-US" sz="105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endParaRPr lang="en-US" sz="105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kwh_venthtg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numeric,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kwh_ventclg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numeric,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kwh_refg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numeric,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kwh_hpsup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numeric,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kwh_shw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numeric,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kwh_ext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numeric,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thm_tot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numeric,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thm_equip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numeric,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thm_htg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numeric,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thm_shw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numeric,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deskw_ltg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numeric,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deskw_equ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numeric,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lastmod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 varchar(255),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CONSTRAINT 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sim_annual_pkey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05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PRIMARY KEY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("TechID", 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BldgType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", 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BldgVint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", 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BldgLoc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", 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BldgHVAC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", 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tstat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-- ----------------------------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-- Records of 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sim_annual</a:t>
            </a:r>
            <a:endParaRPr lang="en-US" sz="105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-- ----------------------------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"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sim_annual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" VALUES ('IP', 'None’,...</a:t>
            </a:r>
          </a:p>
        </p:txBody>
      </p:sp>
      <p:sp>
        <p:nvSpPr>
          <p:cNvPr id="5" name="Callout: Line 4">
            <a:extLst>
              <a:ext uri="{FF2B5EF4-FFF2-40B4-BE49-F238E27FC236}">
                <a16:creationId xmlns="" xmlns:a16="http://schemas.microsoft.com/office/drawing/2014/main" id="{0411E7A6-3F36-4850-9A16-1D1761BFF8FC}"/>
              </a:ext>
            </a:extLst>
          </p:cNvPr>
          <p:cNvSpPr/>
          <p:nvPr/>
        </p:nvSpPr>
        <p:spPr>
          <a:xfrm>
            <a:off x="353427" y="2872487"/>
            <a:ext cx="1331166" cy="1113025"/>
          </a:xfrm>
          <a:prstGeom prst="borderCallout1">
            <a:avLst>
              <a:gd name="adj1" fmla="val 8782"/>
              <a:gd name="adj2" fmla="val 104868"/>
              <a:gd name="adj3" fmla="val -29750"/>
              <a:gd name="adj4" fmla="val 155103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Format as exported from SQLite</a:t>
            </a:r>
          </a:p>
        </p:txBody>
      </p:sp>
      <p:sp>
        <p:nvSpPr>
          <p:cNvPr id="6" name="Callout: Line 5">
            <a:extLst>
              <a:ext uri="{FF2B5EF4-FFF2-40B4-BE49-F238E27FC236}">
                <a16:creationId xmlns="" xmlns:a16="http://schemas.microsoft.com/office/drawing/2014/main" id="{61AAACC5-D2B2-4D3C-8E37-D95F473991A4}"/>
              </a:ext>
            </a:extLst>
          </p:cNvPr>
          <p:cNvSpPr/>
          <p:nvPr/>
        </p:nvSpPr>
        <p:spPr>
          <a:xfrm>
            <a:off x="5472949" y="2117576"/>
            <a:ext cx="1331166" cy="1113025"/>
          </a:xfrm>
          <a:prstGeom prst="borderCallout1">
            <a:avLst>
              <a:gd name="adj1" fmla="val 8782"/>
              <a:gd name="adj2" fmla="val 104868"/>
              <a:gd name="adj3" fmla="val -24018"/>
              <a:gd name="adj4" fmla="val 136732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Format needed for import to PostgreSQL</a:t>
            </a:r>
          </a:p>
        </p:txBody>
      </p:sp>
      <p:sp>
        <p:nvSpPr>
          <p:cNvPr id="7" name="Callout: Line 6">
            <a:extLst>
              <a:ext uri="{FF2B5EF4-FFF2-40B4-BE49-F238E27FC236}">
                <a16:creationId xmlns="" xmlns:a16="http://schemas.microsoft.com/office/drawing/2014/main" id="{1CBB054D-6B83-4A6B-ADCC-1F7EF6FCB366}"/>
              </a:ext>
            </a:extLst>
          </p:cNvPr>
          <p:cNvSpPr/>
          <p:nvPr/>
        </p:nvSpPr>
        <p:spPr>
          <a:xfrm>
            <a:off x="10663028" y="288037"/>
            <a:ext cx="1331166" cy="1401063"/>
          </a:xfrm>
          <a:prstGeom prst="borderCallout1">
            <a:avLst>
              <a:gd name="adj1" fmla="val 694"/>
              <a:gd name="adj2" fmla="val -6955"/>
              <a:gd name="adj3" fmla="val -11599"/>
              <a:gd name="adj4" fmla="val -70142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“</a:t>
            </a:r>
            <a:r>
              <a:rPr lang="en-US" dirty="0" err="1"/>
              <a:t>reshvac</a:t>
            </a:r>
            <a:r>
              <a:rPr lang="en-US" dirty="0"/>
              <a:t>” = name of Schema in PostgreSQL database</a:t>
            </a:r>
          </a:p>
        </p:txBody>
      </p:sp>
      <p:sp>
        <p:nvSpPr>
          <p:cNvPr id="8" name="Callout: Line 7">
            <a:extLst>
              <a:ext uri="{FF2B5EF4-FFF2-40B4-BE49-F238E27FC236}">
                <a16:creationId xmlns="" xmlns:a16="http://schemas.microsoft.com/office/drawing/2014/main" id="{9379EF81-66E3-4225-B685-A9F31EE1F6FD}"/>
              </a:ext>
            </a:extLst>
          </p:cNvPr>
          <p:cNvSpPr/>
          <p:nvPr/>
        </p:nvSpPr>
        <p:spPr>
          <a:xfrm>
            <a:off x="10738884" y="3126930"/>
            <a:ext cx="1243250" cy="1401063"/>
          </a:xfrm>
          <a:prstGeom prst="borderCallout1">
            <a:avLst>
              <a:gd name="adj1" fmla="val 99350"/>
              <a:gd name="adj2" fmla="val -3760"/>
              <a:gd name="adj3" fmla="val 153081"/>
              <a:gd name="adj4" fmla="val -50173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Identify fields to be primary keys</a:t>
            </a:r>
          </a:p>
        </p:txBody>
      </p:sp>
    </p:spTree>
    <p:extLst>
      <p:ext uri="{BB962C8B-B14F-4D97-AF65-F5344CB8AC3E}">
        <p14:creationId xmlns:p14="http://schemas.microsoft.com/office/powerpoint/2010/main" val="691227766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1038170-61A4-4903-A893-8EDC9BA17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794500" cy="571500"/>
          </a:xfrm>
        </p:spPr>
        <p:txBody>
          <a:bodyPr>
            <a:noAutofit/>
          </a:bodyPr>
          <a:lstStyle/>
          <a:p>
            <a:r>
              <a:rPr lang="en-US" sz="3600" dirty="0"/>
              <a:t>P# and R# Queries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9C401FD-DDEB-42ED-B0D7-AB1E69C6D3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00" y="1384092"/>
            <a:ext cx="9385300" cy="4902408"/>
          </a:xfrm>
        </p:spPr>
        <p:txBody>
          <a:bodyPr>
            <a:noAutofit/>
          </a:bodyPr>
          <a:lstStyle/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-- Create the simulation peak period demand value table from the hourly data table.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-- Whole Building kw: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PeakDay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2 - 5 (previous DEER), 4 - 9 (DEER2020) on 3-day Heatwave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-- Time Estimate: 600 seconds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SET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search_path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TO </a:t>
            </a:r>
            <a:r>
              <a:rPr lang="en-US" sz="14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4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MC_results_database</a:t>
            </a:r>
            <a:r>
              <a:rPr lang="en-US" sz="14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";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DROP TABLE IF EXISTS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sim_peakper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sim_peakper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AS 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SELECT "TechID","SizingID","BldgType","BldgVint",sim_hourly_wb_wtd."BldgLoc" as "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BldgLoc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","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BldgHVAC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round(((Sum(hr14)+Sum(hr15)+Sum(hr16))/9)::NUMERIC(15,3),3) as bldg_kw25,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round(((Sum(hr16)+Sum(hr17)+Sum(hr18)+Sum(hr19)+Sum(hr20))/15)::NUMERIC(15,3),3) as bldg_kw49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FROM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sim_hourly_wb_wtd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JOIN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peakperspec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ON sim_hourly_wb_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wtd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."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BldgLoc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 =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peakperspec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."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BldgLoc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WHERE ((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daynum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smallint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PkDay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smallint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or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daynum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smallint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PkDay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"::SMALLINT+1) or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daynum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smallint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PkDay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"::SMALLINT+2))-- and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enduse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::SMALLINT = 20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GROUP BY "TechID","SizingID","BldgType","BldgVint",sim_hourly_wb_wtd."BldgLoc","BldgHVAC";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="" xmlns:a16="http://schemas.microsoft.com/office/drawing/2014/main" id="{20B9451B-9E32-4EA9-B3D9-DD018B9B7844}"/>
              </a:ext>
            </a:extLst>
          </p:cNvPr>
          <p:cNvSpPr txBox="1">
            <a:spLocks/>
          </p:cNvSpPr>
          <p:nvPr/>
        </p:nvSpPr>
        <p:spPr>
          <a:xfrm>
            <a:off x="698500" y="761792"/>
            <a:ext cx="10515600" cy="43200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Example: Residential P1-Create-sim_peakper.sql</a:t>
            </a:r>
          </a:p>
          <a:p>
            <a:endParaRPr lang="en-US" dirty="0"/>
          </a:p>
        </p:txBody>
      </p:sp>
      <p:sp>
        <p:nvSpPr>
          <p:cNvPr id="6" name="Callout: Line 5">
            <a:extLst>
              <a:ext uri="{FF2B5EF4-FFF2-40B4-BE49-F238E27FC236}">
                <a16:creationId xmlns="" xmlns:a16="http://schemas.microsoft.com/office/drawing/2014/main" id="{A2AC68A2-E963-4314-B57B-C10B6D3178D3}"/>
              </a:ext>
            </a:extLst>
          </p:cNvPr>
          <p:cNvSpPr/>
          <p:nvPr/>
        </p:nvSpPr>
        <p:spPr>
          <a:xfrm>
            <a:off x="6250516" y="2027937"/>
            <a:ext cx="4116228" cy="789691"/>
          </a:xfrm>
          <a:prstGeom prst="borderCallout1">
            <a:avLst>
              <a:gd name="adj1" fmla="val 16851"/>
              <a:gd name="adj2" fmla="val -1531"/>
              <a:gd name="adj3" fmla="val 40911"/>
              <a:gd name="adj4" fmla="val -22872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“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MC_results_database</a:t>
            </a:r>
            <a:r>
              <a:rPr lang="en-US" b="1" dirty="0"/>
              <a:t>”</a:t>
            </a:r>
            <a:r>
              <a:rPr lang="en-US" dirty="0"/>
              <a:t> = name of Schema in PostgreSQL database</a:t>
            </a:r>
          </a:p>
        </p:txBody>
      </p:sp>
    </p:spTree>
    <p:extLst>
      <p:ext uri="{BB962C8B-B14F-4D97-AF65-F5344CB8AC3E}">
        <p14:creationId xmlns:p14="http://schemas.microsoft.com/office/powerpoint/2010/main" val="2832276681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89ED8AE-E840-4ABD-8D8C-FC8F22B30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Normalizing Units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362D519-F795-485C-B69E-2ED6D58667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079292"/>
            <a:ext cx="10972800" cy="684185"/>
          </a:xfrm>
        </p:spPr>
        <p:txBody>
          <a:bodyPr/>
          <a:lstStyle/>
          <a:p>
            <a:r>
              <a:rPr lang="en-US" dirty="0"/>
              <a:t>For each measure run, normalizing units are calculated by MASControl3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F3ACF0F-3260-4942-959E-459AD1A828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48" y="1902968"/>
            <a:ext cx="11799243" cy="3634231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0F2A719F-124C-44FA-B7F4-4F7C72B914CB}"/>
              </a:ext>
            </a:extLst>
          </p:cNvPr>
          <p:cNvSpPr/>
          <p:nvPr/>
        </p:nvSpPr>
        <p:spPr>
          <a:xfrm>
            <a:off x="9499601" y="2984500"/>
            <a:ext cx="2108200" cy="138430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05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8C56C76-5E4F-42C1-854B-417BCF9CF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2415"/>
            <a:ext cx="10515600" cy="531785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NormUnitDef</a:t>
            </a:r>
            <a:r>
              <a:rPr lang="en-US" dirty="0"/>
              <a:t> Table in Input Database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5232F27-FCCF-4AF6-85BE-5318EF707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900" y="596900"/>
            <a:ext cx="10515600" cy="2044700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NormUnit</a:t>
            </a:r>
            <a:r>
              <a:rPr lang="en-US" dirty="0"/>
              <a:t> assigned in Measures table</a:t>
            </a:r>
          </a:p>
          <a:p>
            <a:r>
              <a:rPr lang="en-US" dirty="0" err="1"/>
              <a:t>NormSrc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NUfromTable</a:t>
            </a:r>
            <a:r>
              <a:rPr lang="en-US" dirty="0"/>
              <a:t>: lookup from table </a:t>
            </a:r>
            <a:r>
              <a:rPr lang="en-US" dirty="0" err="1"/>
              <a:t>NormUnitVal</a:t>
            </a:r>
            <a:endParaRPr lang="en-US" dirty="0"/>
          </a:p>
          <a:p>
            <a:pPr lvl="1"/>
            <a:r>
              <a:rPr lang="en-US" dirty="0" err="1"/>
              <a:t>NUfromSizDat</a:t>
            </a:r>
            <a:r>
              <a:rPr lang="en-US" dirty="0"/>
              <a:t>: lookup from sizing data</a:t>
            </a:r>
          </a:p>
          <a:p>
            <a:pPr lvl="1"/>
            <a:r>
              <a:rPr lang="en-US" dirty="0"/>
              <a:t>None: </a:t>
            </a:r>
            <a:r>
              <a:rPr lang="en-US" dirty="0" err="1"/>
              <a:t>numunits</a:t>
            </a:r>
            <a:r>
              <a:rPr lang="en-US" dirty="0"/>
              <a:t> = 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6F45CA27-E5E4-4A3F-829B-D7CD6E1831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8503"/>
          <a:stretch/>
        </p:blipFill>
        <p:spPr>
          <a:xfrm>
            <a:off x="105124" y="2689224"/>
            <a:ext cx="11981752" cy="4168776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272822A7-ADDD-4297-BE05-F134FB875295}"/>
              </a:ext>
            </a:extLst>
          </p:cNvPr>
          <p:cNvSpPr/>
          <p:nvPr/>
        </p:nvSpPr>
        <p:spPr>
          <a:xfrm>
            <a:off x="215900" y="3711252"/>
            <a:ext cx="1143000" cy="3146748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AD7AFB84-22A4-43B7-9351-46A572D6380B}"/>
              </a:ext>
            </a:extLst>
          </p:cNvPr>
          <p:cNvSpPr/>
          <p:nvPr/>
        </p:nvSpPr>
        <p:spPr>
          <a:xfrm>
            <a:off x="3327400" y="3658837"/>
            <a:ext cx="1143000" cy="3146748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35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F30C20A-312D-4FD7-80F1-89B52C128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315"/>
            <a:ext cx="10909300" cy="517497"/>
          </a:xfrm>
        </p:spPr>
        <p:txBody>
          <a:bodyPr>
            <a:normAutofit fontScale="90000"/>
          </a:bodyPr>
          <a:lstStyle/>
          <a:p>
            <a:r>
              <a:rPr lang="en-US" dirty="0"/>
              <a:t>Normalizing Units – Lookup from </a:t>
            </a:r>
            <a:r>
              <a:rPr lang="en-US" dirty="0" err="1"/>
              <a:t>NormUnitVal</a:t>
            </a:r>
            <a:r>
              <a:rPr lang="en-US" dirty="0"/>
              <a:t> table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6849151-969E-4819-B90C-2528CBBDA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736392"/>
            <a:ext cx="5308600" cy="4737308"/>
          </a:xfrm>
        </p:spPr>
        <p:txBody>
          <a:bodyPr/>
          <a:lstStyle/>
          <a:p>
            <a:r>
              <a:rPr lang="en-US" dirty="0"/>
              <a:t>e.g. for </a:t>
            </a:r>
            <a:r>
              <a:rPr lang="en-US" dirty="0" err="1"/>
              <a:t>SFm</a:t>
            </a:r>
            <a:r>
              <a:rPr lang="en-US" dirty="0"/>
              <a:t>, if </a:t>
            </a:r>
            <a:r>
              <a:rPr lang="en-US" dirty="0" err="1"/>
              <a:t>NormUnit</a:t>
            </a:r>
            <a:r>
              <a:rPr lang="en-US" dirty="0"/>
              <a:t> in measure table is specified as “Household”, then </a:t>
            </a:r>
            <a:r>
              <a:rPr lang="en-US" dirty="0" err="1"/>
              <a:t>numunits</a:t>
            </a:r>
            <a:r>
              <a:rPr lang="en-US" dirty="0"/>
              <a:t> value is 2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C272B274-D450-41F8-897E-97F9D7A69B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6912" y="531812"/>
            <a:ext cx="6326188" cy="632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114791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C687F54C-11A2-43E0-AA6D-8A8FABE4B0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8599"/>
          <a:stretch/>
        </p:blipFill>
        <p:spPr>
          <a:xfrm>
            <a:off x="154675" y="622942"/>
            <a:ext cx="11211825" cy="16597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AF30C20A-312D-4FD7-80F1-89B52C128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7379"/>
            <a:ext cx="10909300" cy="517497"/>
          </a:xfrm>
        </p:spPr>
        <p:txBody>
          <a:bodyPr>
            <a:normAutofit fontScale="90000"/>
          </a:bodyPr>
          <a:lstStyle/>
          <a:p>
            <a:r>
              <a:rPr lang="en-US" dirty="0"/>
              <a:t>Normalizing Units – Lookup from </a:t>
            </a:r>
            <a:r>
              <a:rPr lang="en-US" dirty="0" err="1"/>
              <a:t>sim_sizdat</a:t>
            </a:r>
            <a:r>
              <a:rPr lang="en-US" dirty="0"/>
              <a:t> table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849ABCCC-679A-4219-9B7E-2F7FC1617D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6230"/>
          <a:stretch/>
        </p:blipFill>
        <p:spPr>
          <a:xfrm>
            <a:off x="15874" y="2347560"/>
            <a:ext cx="8823326" cy="2115989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4B376519-73E5-43BC-BB82-39861FC9C0B7}"/>
              </a:ext>
            </a:extLst>
          </p:cNvPr>
          <p:cNvSpPr/>
          <p:nvPr/>
        </p:nvSpPr>
        <p:spPr>
          <a:xfrm>
            <a:off x="3519624" y="1707737"/>
            <a:ext cx="878955" cy="480778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3F87FAD7-5DC0-442B-8A24-09E898352D11}"/>
              </a:ext>
            </a:extLst>
          </p:cNvPr>
          <p:cNvSpPr/>
          <p:nvPr/>
        </p:nvSpPr>
        <p:spPr>
          <a:xfrm>
            <a:off x="5318699" y="1705658"/>
            <a:ext cx="2642886" cy="577073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020E5B31-7DC6-4BD7-866C-ED3E2DF6B412}"/>
              </a:ext>
            </a:extLst>
          </p:cNvPr>
          <p:cNvSpPr/>
          <p:nvPr/>
        </p:nvSpPr>
        <p:spPr>
          <a:xfrm>
            <a:off x="3175000" y="3161948"/>
            <a:ext cx="2184400" cy="139143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CD97560A-8168-4D5F-A868-DB784FACD0AB}"/>
              </a:ext>
            </a:extLst>
          </p:cNvPr>
          <p:cNvSpPr/>
          <p:nvPr/>
        </p:nvSpPr>
        <p:spPr>
          <a:xfrm>
            <a:off x="7080863" y="3187348"/>
            <a:ext cx="780437" cy="86439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0B080FC-A64E-4610-8FC8-7485CF99BF1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1" b="33766"/>
          <a:stretch/>
        </p:blipFill>
        <p:spPr>
          <a:xfrm>
            <a:off x="22530" y="4521847"/>
            <a:ext cx="8715069" cy="229703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ADBDC48F-6C86-49E1-A573-8F1EBEA88C0B}"/>
              </a:ext>
            </a:extLst>
          </p:cNvPr>
          <p:cNvSpPr/>
          <p:nvPr/>
        </p:nvSpPr>
        <p:spPr>
          <a:xfrm>
            <a:off x="1676400" y="3405554"/>
            <a:ext cx="1498600" cy="646184"/>
          </a:xfrm>
          <a:prstGeom prst="rect">
            <a:avLst/>
          </a:prstGeom>
          <a:noFill/>
          <a:ln w="31750">
            <a:solidFill>
              <a:srgbClr val="09D5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35AC946D-8A3A-4FC9-BB7B-AD3809016639}"/>
              </a:ext>
            </a:extLst>
          </p:cNvPr>
          <p:cNvSpPr/>
          <p:nvPr/>
        </p:nvSpPr>
        <p:spPr>
          <a:xfrm>
            <a:off x="5791200" y="5670361"/>
            <a:ext cx="1587062" cy="698907"/>
          </a:xfrm>
          <a:prstGeom prst="rect">
            <a:avLst/>
          </a:prstGeom>
          <a:noFill/>
          <a:ln w="31750">
            <a:solidFill>
              <a:srgbClr val="09D5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="" xmlns:a16="http://schemas.microsoft.com/office/drawing/2014/main" id="{9FA0E63F-3D0C-4AF3-A76C-04F818FE0901}"/>
              </a:ext>
            </a:extLst>
          </p:cNvPr>
          <p:cNvCxnSpPr>
            <a:cxnSpLocks/>
            <a:stCxn id="7" idx="2"/>
            <a:endCxn id="10" idx="1"/>
          </p:cNvCxnSpPr>
          <p:nvPr/>
        </p:nvCxnSpPr>
        <p:spPr>
          <a:xfrm>
            <a:off x="3959102" y="2188515"/>
            <a:ext cx="3121761" cy="1431028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="" xmlns:a16="http://schemas.microsoft.com/office/drawing/2014/main" id="{705B0486-DED1-40C2-AD91-7B396C0F0FF3}"/>
              </a:ext>
            </a:extLst>
          </p:cNvPr>
          <p:cNvCxnSpPr>
            <a:cxnSpLocks/>
            <a:stCxn id="8" idx="2"/>
            <a:endCxn id="9" idx="0"/>
          </p:cNvCxnSpPr>
          <p:nvPr/>
        </p:nvCxnSpPr>
        <p:spPr>
          <a:xfrm flipH="1">
            <a:off x="4267200" y="2282731"/>
            <a:ext cx="2372942" cy="879217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="" xmlns:a16="http://schemas.microsoft.com/office/drawing/2014/main" id="{FF41400B-07C8-48B1-ADD4-AA09A0EB87AF}"/>
              </a:ext>
            </a:extLst>
          </p:cNvPr>
          <p:cNvCxnSpPr>
            <a:cxnSpLocks/>
            <a:stCxn id="14" idx="2"/>
            <a:endCxn id="15" idx="1"/>
          </p:cNvCxnSpPr>
          <p:nvPr/>
        </p:nvCxnSpPr>
        <p:spPr>
          <a:xfrm>
            <a:off x="2425700" y="4051738"/>
            <a:ext cx="3365500" cy="1968077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ontent Placeholder 2">
            <a:extLst>
              <a:ext uri="{FF2B5EF4-FFF2-40B4-BE49-F238E27FC236}">
                <a16:creationId xmlns="" xmlns:a16="http://schemas.microsoft.com/office/drawing/2014/main" id="{C42B2E50-4C5B-4EFC-9F49-5AF5B9AFDB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66867" y="2538246"/>
            <a:ext cx="3080622" cy="404013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Lookup is filtered based on values in </a:t>
            </a:r>
            <a:r>
              <a:rPr lang="en-US" dirty="0" err="1"/>
              <a:t>NormUnitDef</a:t>
            </a:r>
            <a:r>
              <a:rPr lang="en-US" dirty="0"/>
              <a:t> and </a:t>
            </a:r>
            <a:r>
              <a:rPr lang="en-US" dirty="0" err="1"/>
              <a:t>SizingParams</a:t>
            </a:r>
            <a:r>
              <a:rPr lang="en-US" dirty="0"/>
              <a:t> as shown here</a:t>
            </a:r>
          </a:p>
        </p:txBody>
      </p:sp>
    </p:spTree>
    <p:extLst>
      <p:ext uri="{BB962C8B-B14F-4D97-AF65-F5344CB8AC3E}">
        <p14:creationId xmlns:p14="http://schemas.microsoft.com/office/powerpoint/2010/main" val="3367780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="" xmlns:a16="http://schemas.microsoft.com/office/drawing/2014/main" id="{60FF54A0-C9F2-4EE0-BCF8-B8BA1B6DC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139" y="655953"/>
            <a:ext cx="9981411" cy="22009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75921C2A-E69C-47DC-B978-093704939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640" y="15767"/>
            <a:ext cx="10967973" cy="520262"/>
          </a:xfrm>
        </p:spPr>
        <p:txBody>
          <a:bodyPr>
            <a:normAutofit fontScale="90000"/>
          </a:bodyPr>
          <a:lstStyle/>
          <a:p>
            <a:r>
              <a:rPr lang="en-US" dirty="0"/>
              <a:t>Adding a New Norm Unit Type – </a:t>
            </a:r>
            <a:r>
              <a:rPr lang="en-US" dirty="0" err="1"/>
              <a:t>NormUnitDef</a:t>
            </a:r>
            <a:r>
              <a:rPr lang="en-US" dirty="0"/>
              <a:t> 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6EE35E1-436B-4C84-B101-AF6417939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5706" y="2976783"/>
            <a:ext cx="9020661" cy="367919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Example Scenario: New measure type for variable speed chilled water pumps</a:t>
            </a:r>
          </a:p>
          <a:p>
            <a:r>
              <a:rPr lang="en-US" dirty="0"/>
              <a:t>In Measures table set </a:t>
            </a:r>
            <a:r>
              <a:rPr lang="en-US" dirty="0" err="1"/>
              <a:t>NormUnit</a:t>
            </a:r>
            <a:r>
              <a:rPr lang="en-US" dirty="0"/>
              <a:t> to </a:t>
            </a:r>
            <a:r>
              <a:rPr lang="en-US" dirty="0" err="1"/>
              <a:t>ChwPumpHP</a:t>
            </a:r>
            <a:endParaRPr lang="en-US" dirty="0"/>
          </a:p>
          <a:p>
            <a:r>
              <a:rPr lang="en-US" dirty="0"/>
              <a:t>In </a:t>
            </a:r>
            <a:r>
              <a:rPr lang="en-US" dirty="0" err="1"/>
              <a:t>NormUnitDef</a:t>
            </a:r>
            <a:r>
              <a:rPr lang="en-US" dirty="0"/>
              <a:t> table, add a record with same </a:t>
            </a:r>
            <a:r>
              <a:rPr lang="en-US" dirty="0" err="1"/>
              <a:t>NormUnit</a:t>
            </a:r>
            <a:endParaRPr lang="en-US" dirty="0"/>
          </a:p>
          <a:p>
            <a:pPr lvl="1"/>
            <a:r>
              <a:rPr lang="en-US" dirty="0"/>
              <a:t>Divisor applies the motor efficiency and unit conversion to the simulation motor kW value</a:t>
            </a:r>
          </a:p>
          <a:p>
            <a:pPr lvl="1"/>
            <a:r>
              <a:rPr lang="en-US" dirty="0"/>
              <a:t>In this case Keyword is not a DOE2 keyword, but a string that relates to the other relevant database tables</a:t>
            </a:r>
          </a:p>
          <a:p>
            <a:pPr lvl="1"/>
            <a:r>
              <a:rPr lang="en-US" dirty="0"/>
              <a:t>Note:  </a:t>
            </a:r>
            <a:r>
              <a:rPr lang="en-US" dirty="0" err="1"/>
              <a:t>NormUnitDef</a:t>
            </a:r>
            <a:r>
              <a:rPr lang="en-US" dirty="0"/>
              <a:t> table does not have a non-Tech workbook source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889290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5921C2A-E69C-47DC-B978-093704939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641" y="15767"/>
            <a:ext cx="10515600" cy="520262"/>
          </a:xfrm>
        </p:spPr>
        <p:txBody>
          <a:bodyPr>
            <a:normAutofit fontScale="90000"/>
          </a:bodyPr>
          <a:lstStyle/>
          <a:p>
            <a:r>
              <a:rPr lang="en-US" dirty="0"/>
              <a:t>Adding a New Norm Unit Type – </a:t>
            </a:r>
            <a:r>
              <a:rPr lang="en-US" dirty="0" err="1"/>
              <a:t>SizingID</a:t>
            </a:r>
            <a:r>
              <a:rPr lang="en-US" dirty="0"/>
              <a:t> 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6EE35E1-436B-4C84-B101-AF6417939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819" y="2447363"/>
            <a:ext cx="7730663" cy="223096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 the </a:t>
            </a:r>
            <a:r>
              <a:rPr lang="en-US" dirty="0" err="1"/>
              <a:t>SizingID</a:t>
            </a:r>
            <a:r>
              <a:rPr lang="en-US" dirty="0"/>
              <a:t> table add one record</a:t>
            </a:r>
          </a:p>
          <a:p>
            <a:pPr lvl="1"/>
            <a:r>
              <a:rPr lang="en-US" dirty="0"/>
              <a:t>This tells MASControl3 where to find the pump kW in the binary simulation output file</a:t>
            </a:r>
          </a:p>
          <a:p>
            <a:pPr lvl="1"/>
            <a:r>
              <a:rPr lang="en-US" dirty="0"/>
              <a:t>The </a:t>
            </a:r>
            <a:r>
              <a:rPr lang="en-US" dirty="0" err="1"/>
              <a:t>EntryID</a:t>
            </a:r>
            <a:r>
              <a:rPr lang="en-US" dirty="0"/>
              <a:t> is found in the NHRList.txt file</a:t>
            </a:r>
          </a:p>
          <a:p>
            <a:pPr lvl="1"/>
            <a:r>
              <a:rPr lang="en-US" dirty="0"/>
              <a:t>Note: the source for the </a:t>
            </a:r>
            <a:r>
              <a:rPr lang="en-US" dirty="0" err="1"/>
              <a:t>SizingID</a:t>
            </a:r>
            <a:r>
              <a:rPr lang="en-US" dirty="0"/>
              <a:t> table is the non-tech workbook DEER_SizingID_Tables.xlsm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41340357-150A-43D7-BF54-51EB76DBA5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8732"/>
          <a:stretch/>
        </p:blipFill>
        <p:spPr>
          <a:xfrm>
            <a:off x="4189227" y="536029"/>
            <a:ext cx="8013405" cy="1846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16658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38BB9564-CD71-45BF-B09F-E75FA3D799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5542"/>
          <a:stretch/>
        </p:blipFill>
        <p:spPr>
          <a:xfrm>
            <a:off x="12336" y="1986154"/>
            <a:ext cx="10115902" cy="22022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75921C2A-E69C-47DC-B978-093704939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641" y="15767"/>
            <a:ext cx="10840382" cy="520262"/>
          </a:xfrm>
        </p:spPr>
        <p:txBody>
          <a:bodyPr>
            <a:normAutofit fontScale="90000"/>
          </a:bodyPr>
          <a:lstStyle/>
          <a:p>
            <a:r>
              <a:rPr lang="en-US" dirty="0"/>
              <a:t>Adding a New Norm Unit Type – </a:t>
            </a:r>
            <a:r>
              <a:rPr lang="en-US" dirty="0" err="1"/>
              <a:t>SizingParams</a:t>
            </a:r>
            <a:r>
              <a:rPr lang="en-US" dirty="0"/>
              <a:t> 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6EE35E1-436B-4C84-B101-AF6417939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671" y="4234409"/>
            <a:ext cx="10972227" cy="154970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 </a:t>
            </a:r>
            <a:r>
              <a:rPr lang="en-US" dirty="0" err="1"/>
              <a:t>SizingParams</a:t>
            </a:r>
            <a:r>
              <a:rPr lang="en-US" dirty="0"/>
              <a:t> table add one record per building type to identify the name of the pump (</a:t>
            </a:r>
            <a:r>
              <a:rPr lang="en-US" dirty="0" err="1"/>
              <a:t>PrimKey</a:t>
            </a:r>
            <a:r>
              <a:rPr lang="en-US" dirty="0"/>
              <a:t>) for which sizing is needed</a:t>
            </a:r>
          </a:p>
          <a:p>
            <a:r>
              <a:rPr lang="en-US" dirty="0"/>
              <a:t>Note: the </a:t>
            </a:r>
            <a:r>
              <a:rPr lang="en-US" dirty="0" err="1"/>
              <a:t>SizingParams</a:t>
            </a:r>
            <a:r>
              <a:rPr lang="en-US" dirty="0"/>
              <a:t> table is created by the Geometry workbooks (Gen_Geom.xlsm)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CDC26C52-F31F-40B5-8D59-8D1AB4DF67D3}"/>
              </a:ext>
            </a:extLst>
          </p:cNvPr>
          <p:cNvSpPr/>
          <p:nvPr/>
        </p:nvSpPr>
        <p:spPr>
          <a:xfrm>
            <a:off x="3490561" y="2949666"/>
            <a:ext cx="1999557" cy="122846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41340357-150A-43D7-BF54-51EB76DBA5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8732"/>
          <a:stretch/>
        </p:blipFill>
        <p:spPr>
          <a:xfrm>
            <a:off x="6166255" y="536029"/>
            <a:ext cx="6036378" cy="139107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3A5D9E22-E63A-460F-A0CA-D8DA7BBB37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8698"/>
          <a:stretch/>
        </p:blipFill>
        <p:spPr>
          <a:xfrm>
            <a:off x="1" y="529497"/>
            <a:ext cx="6155622" cy="1397604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2CF9F107-242A-473F-B696-770B5D379F01}"/>
              </a:ext>
            </a:extLst>
          </p:cNvPr>
          <p:cNvSpPr/>
          <p:nvPr/>
        </p:nvSpPr>
        <p:spPr>
          <a:xfrm>
            <a:off x="4210493" y="1390043"/>
            <a:ext cx="1647626" cy="480778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34D8135C-7F79-4E80-A5AA-96F9F7601B86}"/>
              </a:ext>
            </a:extLst>
          </p:cNvPr>
          <p:cNvSpPr/>
          <p:nvPr/>
        </p:nvSpPr>
        <p:spPr>
          <a:xfrm>
            <a:off x="7825562" y="1626781"/>
            <a:ext cx="4104168" cy="244039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="" xmlns:a16="http://schemas.microsoft.com/office/drawing/2014/main" id="{510E0DFF-D03F-4615-9B23-3773D0D83149}"/>
              </a:ext>
            </a:extLst>
          </p:cNvPr>
          <p:cNvCxnSpPr>
            <a:cxnSpLocks/>
          </p:cNvCxnSpPr>
          <p:nvPr/>
        </p:nvCxnSpPr>
        <p:spPr>
          <a:xfrm>
            <a:off x="3219314" y="1781282"/>
            <a:ext cx="4955291" cy="1864703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="" xmlns:a16="http://schemas.microsoft.com/office/drawing/2014/main" id="{7006123D-D333-4E0A-BE18-580C71583BF8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 flipH="1">
            <a:off x="4490340" y="1870821"/>
            <a:ext cx="543966" cy="1078845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416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09CBDDC-A354-4FED-9815-3C1436D28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16"/>
            <a:ext cx="10515600" cy="517914"/>
          </a:xfrm>
        </p:spPr>
        <p:txBody>
          <a:bodyPr>
            <a:normAutofit fontScale="90000"/>
          </a:bodyPr>
          <a:lstStyle/>
          <a:p>
            <a:r>
              <a:rPr lang="en-US" dirty="0"/>
              <a:t>Select Sim Run List – All_Measures.csv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AFF30C4-BE40-4D59-BA29-5EF2125AB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305" y="943241"/>
            <a:ext cx="2888195" cy="2485759"/>
          </a:xfrm>
        </p:spPr>
        <p:txBody>
          <a:bodyPr>
            <a:normAutofit/>
          </a:bodyPr>
          <a:lstStyle/>
          <a:p>
            <a:r>
              <a:rPr lang="en-US" sz="2400" dirty="0"/>
              <a:t>Chooses the full list of enabled measure runs for simulation</a:t>
            </a:r>
          </a:p>
          <a:p>
            <a:r>
              <a:rPr lang="en-US" sz="2400" dirty="0"/>
              <a:t>Copies contents of All_Measures.csv to Run_Measures.csv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8A7810B3-3273-47E7-88E1-A3AE2CE8C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7514" y="635000"/>
            <a:ext cx="9190114" cy="55725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A324633-5D77-47E9-AA7B-658C1E112E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2543" y="3303560"/>
            <a:ext cx="8358681" cy="3527424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BD4113BF-2069-405E-A939-121D8057F1C7}"/>
              </a:ext>
            </a:extLst>
          </p:cNvPr>
          <p:cNvSpPr/>
          <p:nvPr/>
        </p:nvSpPr>
        <p:spPr>
          <a:xfrm>
            <a:off x="3319471" y="1446424"/>
            <a:ext cx="1316029" cy="348571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87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38BB9564-CD71-45BF-B09F-E75FA3D799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5542"/>
          <a:stretch/>
        </p:blipFill>
        <p:spPr>
          <a:xfrm>
            <a:off x="0" y="1991947"/>
            <a:ext cx="10115902" cy="22022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75921C2A-E69C-47DC-B978-093704939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641" y="15767"/>
            <a:ext cx="10515600" cy="520262"/>
          </a:xfrm>
        </p:spPr>
        <p:txBody>
          <a:bodyPr>
            <a:normAutofit fontScale="90000"/>
          </a:bodyPr>
          <a:lstStyle/>
          <a:p>
            <a:r>
              <a:rPr lang="en-US" dirty="0"/>
              <a:t>Adding a New Norm Unit Type – </a:t>
            </a:r>
            <a:r>
              <a:rPr lang="en-US" dirty="0" err="1"/>
              <a:t>sim_sizdat</a:t>
            </a:r>
            <a:r>
              <a:rPr lang="en-US" dirty="0"/>
              <a:t> table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3C58AB8E-D82C-4296-9781-242CCA99FD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5545"/>
          <a:stretch/>
        </p:blipFill>
        <p:spPr>
          <a:xfrm>
            <a:off x="95938" y="4799948"/>
            <a:ext cx="11423705" cy="199255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6EE35E1-436B-4C84-B101-AF6417939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3171" y="4160905"/>
            <a:ext cx="8133907" cy="112185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err="1"/>
              <a:t>sim_sizdat</a:t>
            </a:r>
            <a:r>
              <a:rPr lang="en-US" dirty="0"/>
              <a:t> is populated by MASControl3</a:t>
            </a:r>
          </a:p>
          <a:p>
            <a:r>
              <a:rPr lang="en-US" dirty="0" err="1"/>
              <a:t>NormUnits</a:t>
            </a:r>
            <a:r>
              <a:rPr lang="en-US" dirty="0"/>
              <a:t> value is </a:t>
            </a:r>
            <a:r>
              <a:rPr lang="en-US" dirty="0" err="1"/>
              <a:t>ParamVal</a:t>
            </a:r>
            <a:r>
              <a:rPr lang="en-US" dirty="0"/>
              <a:t> / Divisor or 17.008/1.25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CDC26C52-F31F-40B5-8D59-8D1AB4DF67D3}"/>
              </a:ext>
            </a:extLst>
          </p:cNvPr>
          <p:cNvSpPr/>
          <p:nvPr/>
        </p:nvSpPr>
        <p:spPr>
          <a:xfrm>
            <a:off x="3490561" y="2947327"/>
            <a:ext cx="1999557" cy="480778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AE8A0EB9-613D-4DC7-A195-0B9623EA339A}"/>
              </a:ext>
            </a:extLst>
          </p:cNvPr>
          <p:cNvSpPr/>
          <p:nvPr/>
        </p:nvSpPr>
        <p:spPr>
          <a:xfrm>
            <a:off x="1876984" y="2908992"/>
            <a:ext cx="995326" cy="514920"/>
          </a:xfrm>
          <a:prstGeom prst="rect">
            <a:avLst/>
          </a:prstGeom>
          <a:noFill/>
          <a:ln w="31750">
            <a:solidFill>
              <a:srgbClr val="09D5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83BFE870-5046-4DFA-9A06-07FF72BA1C9F}"/>
              </a:ext>
            </a:extLst>
          </p:cNvPr>
          <p:cNvSpPr/>
          <p:nvPr/>
        </p:nvSpPr>
        <p:spPr>
          <a:xfrm>
            <a:off x="6340563" y="5780171"/>
            <a:ext cx="995326" cy="514920"/>
          </a:xfrm>
          <a:prstGeom prst="rect">
            <a:avLst/>
          </a:prstGeom>
          <a:noFill/>
          <a:ln w="31750">
            <a:solidFill>
              <a:srgbClr val="09D5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41340357-150A-43D7-BF54-51EB76DBA5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8732"/>
          <a:stretch/>
        </p:blipFill>
        <p:spPr>
          <a:xfrm>
            <a:off x="6166255" y="536029"/>
            <a:ext cx="6036378" cy="139107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3A5D9E22-E63A-460F-A0CA-D8DA7BBB379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38698"/>
          <a:stretch/>
        </p:blipFill>
        <p:spPr>
          <a:xfrm>
            <a:off x="1" y="529497"/>
            <a:ext cx="6155622" cy="1397604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2CF9F107-242A-473F-B696-770B5D379F01}"/>
              </a:ext>
            </a:extLst>
          </p:cNvPr>
          <p:cNvSpPr/>
          <p:nvPr/>
        </p:nvSpPr>
        <p:spPr>
          <a:xfrm>
            <a:off x="4210493" y="1390043"/>
            <a:ext cx="1647626" cy="480778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34D8135C-7F79-4E80-A5AA-96F9F7601B86}"/>
              </a:ext>
            </a:extLst>
          </p:cNvPr>
          <p:cNvSpPr/>
          <p:nvPr/>
        </p:nvSpPr>
        <p:spPr>
          <a:xfrm>
            <a:off x="7825562" y="1626781"/>
            <a:ext cx="4104168" cy="244039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="" xmlns:a16="http://schemas.microsoft.com/office/drawing/2014/main" id="{F94F1865-5F1E-46D6-8284-46F6E3198036}"/>
              </a:ext>
            </a:extLst>
          </p:cNvPr>
          <p:cNvCxnSpPr>
            <a:cxnSpLocks/>
            <a:stCxn id="9" idx="2"/>
            <a:endCxn id="10" idx="1"/>
          </p:cNvCxnSpPr>
          <p:nvPr/>
        </p:nvCxnSpPr>
        <p:spPr>
          <a:xfrm>
            <a:off x="2374647" y="3423912"/>
            <a:ext cx="3965916" cy="2613719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="" xmlns:a16="http://schemas.microsoft.com/office/drawing/2014/main" id="{510E0DFF-D03F-4615-9B23-3773D0D83149}"/>
              </a:ext>
            </a:extLst>
          </p:cNvPr>
          <p:cNvCxnSpPr>
            <a:cxnSpLocks/>
          </p:cNvCxnSpPr>
          <p:nvPr/>
        </p:nvCxnSpPr>
        <p:spPr>
          <a:xfrm>
            <a:off x="3219314" y="1781282"/>
            <a:ext cx="4955291" cy="1864703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="" xmlns:a16="http://schemas.microsoft.com/office/drawing/2014/main" id="{B7820934-3AE8-4D25-9B9B-699016A9CD0A}"/>
              </a:ext>
            </a:extLst>
          </p:cNvPr>
          <p:cNvCxnSpPr>
            <a:cxnSpLocks/>
            <a:stCxn id="15" idx="2"/>
            <a:endCxn id="25" idx="0"/>
          </p:cNvCxnSpPr>
          <p:nvPr/>
        </p:nvCxnSpPr>
        <p:spPr>
          <a:xfrm flipH="1">
            <a:off x="8528789" y="1870820"/>
            <a:ext cx="1348857" cy="3916043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="" xmlns:a16="http://schemas.microsoft.com/office/drawing/2014/main" id="{7006123D-D333-4E0A-BE18-580C71583BF8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 flipH="1">
            <a:off x="4490340" y="1870821"/>
            <a:ext cx="543966" cy="1076506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63A0D654-6F37-4A2E-B065-3A65A2B0A107}"/>
              </a:ext>
            </a:extLst>
          </p:cNvPr>
          <p:cNvSpPr/>
          <p:nvPr/>
        </p:nvSpPr>
        <p:spPr>
          <a:xfrm>
            <a:off x="8031126" y="5786863"/>
            <a:ext cx="995326" cy="514920"/>
          </a:xfrm>
          <a:prstGeom prst="rect">
            <a:avLst/>
          </a:prstGeom>
          <a:noFill/>
          <a:ln w="31750">
            <a:solidFill>
              <a:srgbClr val="09D5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DE04D741-D56E-4578-A0B6-E344AA59A4E4}"/>
              </a:ext>
            </a:extLst>
          </p:cNvPr>
          <p:cNvSpPr/>
          <p:nvPr/>
        </p:nvSpPr>
        <p:spPr>
          <a:xfrm>
            <a:off x="1509823" y="1418897"/>
            <a:ext cx="552896" cy="463066"/>
          </a:xfrm>
          <a:prstGeom prst="rect">
            <a:avLst/>
          </a:prstGeom>
          <a:noFill/>
          <a:ln w="31750">
            <a:solidFill>
              <a:srgbClr val="09D5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72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15" grpId="0" animBg="1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9F926D5-1779-44B4-AAE6-05946F7B7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Importing to eQuest – DOE-2.3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93057C1-52FB-4207-88D7-4F4E2C2733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Install latest eQuest from DOE2.com: </a:t>
            </a:r>
            <a:br>
              <a:rPr lang="en-US" dirty="0"/>
            </a:br>
            <a:r>
              <a:rPr lang="en-US" dirty="0"/>
              <a:t>eQUEST_3-65_Build7175_2018-10-04.msi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Setup eQuest for DOE2.3</a:t>
            </a:r>
          </a:p>
          <a:p>
            <a:pPr lvl="1"/>
            <a:r>
              <a:rPr lang="en-US" dirty="0"/>
              <a:t>Open \Documents\eQUEST 3-65-7175 Data\eQuest.ini</a:t>
            </a:r>
          </a:p>
          <a:p>
            <a:pPr lvl="1"/>
            <a:r>
              <a:rPr lang="en-US" dirty="0"/>
              <a:t>Change line #38 to: DOE2Version=2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Copy USRLib.dat from: </a:t>
            </a:r>
            <a:br>
              <a:rPr lang="en-US" dirty="0"/>
            </a:br>
            <a:r>
              <a:rPr lang="en-US" dirty="0"/>
              <a:t>MASControl3\DOE2\exe\DOE23\USRLib.dat </a:t>
            </a:r>
            <a:br>
              <a:rPr lang="en-US" dirty="0"/>
            </a:br>
            <a:r>
              <a:rPr lang="en-US" dirty="0"/>
              <a:t>and use it to replace</a:t>
            </a:r>
            <a:br>
              <a:rPr lang="en-US" dirty="0"/>
            </a:br>
            <a:r>
              <a:rPr lang="en-US" dirty="0"/>
              <a:t> \Documents\eQUEST 3-65-7175 Data\DOE23\eQ_Lib.DAT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907049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9F926D5-1779-44B4-AAE6-05946F7B7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Importing to eQuest – DOE-2.2R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93057C1-52FB-4207-88D7-4F4E2C2733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Install latest eQuest from DOE2.com (same as for DOE-2.3 in previous slide): </a:t>
            </a:r>
            <a:br>
              <a:rPr lang="en-US" dirty="0"/>
            </a:br>
            <a:r>
              <a:rPr lang="en-US" dirty="0"/>
              <a:t>eQUEST_3-65_Build7175_2018-10-04.msi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Copy usrlib.dat from: </a:t>
            </a:r>
            <a:br>
              <a:rPr lang="en-US" dirty="0"/>
            </a:br>
            <a:r>
              <a:rPr lang="en-US" dirty="0"/>
              <a:t>MASControl3\DOE2\exe\DOE22R\usrlib.dat </a:t>
            </a:r>
            <a:br>
              <a:rPr lang="en-US" dirty="0"/>
            </a:br>
            <a:r>
              <a:rPr lang="en-US" dirty="0"/>
              <a:t>and use it to replace both:</a:t>
            </a:r>
            <a:br>
              <a:rPr lang="en-US" dirty="0"/>
            </a:br>
            <a:r>
              <a:rPr lang="en-US" dirty="0"/>
              <a:t> \Documents\eQUEST 3-65-7175 Data\DOE2R\eQ_Lib.DAT</a:t>
            </a:r>
            <a:br>
              <a:rPr lang="en-US" dirty="0"/>
            </a:br>
            <a:r>
              <a:rPr lang="en-US" u="sng" dirty="0"/>
              <a:t>AND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\Documents\eQUEST 3-65-7175 Data\DOE2R\USRLib.DAT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To start eQuest for DOE-2.2R, run the program:</a:t>
            </a:r>
          </a:p>
          <a:p>
            <a:pPr lvl="1"/>
            <a:r>
              <a:rPr lang="en-US" dirty="0"/>
              <a:t>C:\Program Files (x86)\eQUEST 3-65-7175\eQRefrig.exe</a:t>
            </a:r>
          </a:p>
          <a:p>
            <a:pPr lvl="1"/>
            <a:r>
              <a:rPr lang="en-US" dirty="0"/>
              <a:t>Do not need to change eQuest.ini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04688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003382B-4143-4D27-9230-5DDA19832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Open As INP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B9ACB6A-15E8-4C20-A5BF-A9F5722A56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9292"/>
            <a:ext cx="6832600" cy="365780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FC65AC5-B2E4-4319-B6F4-728CD6E767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125" y="852515"/>
            <a:ext cx="9667875" cy="44987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4A58CAE-4B05-4050-B4EA-A0FB43610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987" y="4291449"/>
            <a:ext cx="5309171" cy="2449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866566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DA123D5-1AA7-4C90-B092-9F1E5E392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44" y="0"/>
            <a:ext cx="9985256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Open as PD2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33C9BC95-3D9D-474A-BE79-D3CA64703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03410"/>
            <a:ext cx="7468864" cy="32545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A4BC4715-D21F-42C2-9914-88918D384C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150" y="660427"/>
            <a:ext cx="10823456" cy="2995558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BE54FE88-3116-4DAE-9823-F3A1DDB3595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048500" y="2757487"/>
            <a:ext cx="5143500" cy="34400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600" b="1" dirty="0">
                <a:cs typeface="Courier New" panose="02070309020205020404" pitchFamily="49" charset="0"/>
              </a:rPr>
              <a:t>Documents\eQUEST 3-65 D23 Projects\MC3_FileOpen\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600" b="1" dirty="0">
                <a:cs typeface="Courier New" panose="02070309020205020404" pitchFamily="49" charset="0"/>
              </a:rPr>
              <a:t>OfS-CZ06-2017-cDXGF-IP-Sizing0.pd2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Proj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"OfS-CZ06-2017-cDXGF-IP-Sizing"  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ProgramVersion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"eQUEST 3.65.7175"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ProductCode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"eQUEST"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WeatherFile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"CZ2\</a:t>
            </a:r>
            <a:r>
              <a:rPr lang="en-US" sz="12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CZ06.bin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CreateDate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1563452883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ModDate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1563452883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LibraryFile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"eQ_Lib.dat"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InterfaceMode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1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AllowWizard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0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InputUnitsType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"English"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OutputUnitsType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"English"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..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END_OF_FILE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endParaRPr lang="en-US" sz="105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4DD1F390-C46E-46BB-ADDD-7F4CF74FE7D5}"/>
              </a:ext>
            </a:extLst>
          </p:cNvPr>
          <p:cNvSpPr txBox="1">
            <a:spLocks/>
          </p:cNvSpPr>
          <p:nvPr/>
        </p:nvSpPr>
        <p:spPr>
          <a:xfrm>
            <a:off x="7835900" y="185521"/>
            <a:ext cx="4165600" cy="21752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dirty="0"/>
              <a:t>Copy INP to eQuest Project folder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Create simple PD2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Open PD2 from eQuest</a:t>
            </a:r>
          </a:p>
        </p:txBody>
      </p:sp>
    </p:spTree>
    <p:extLst>
      <p:ext uri="{BB962C8B-B14F-4D97-AF65-F5344CB8AC3E}">
        <p14:creationId xmlns:p14="http://schemas.microsoft.com/office/powerpoint/2010/main" val="1576300451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BA80C3B-845C-414B-8045-A97DE7CF3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15"/>
            <a:ext cx="10515600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Macros Resolved after Saving from eQuest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A9E5B6D-6DF3-4F45-9F19-92144F583E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4400" y="648588"/>
            <a:ext cx="5676901" cy="62181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5CFAA72-3ADF-4678-8E35-C06DEAC7FB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13" y="648588"/>
            <a:ext cx="5680462" cy="620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000438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E479E7D-EA6C-4C22-A308-903D737C0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eQuest Batch 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7D44A18-0B7B-4805-8DE6-B4E77B600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be executed on INP files that contain macro language</a:t>
            </a:r>
          </a:p>
          <a:p>
            <a:r>
              <a:rPr lang="en-US" dirty="0"/>
              <a:t>Need to have hand-built PD2 file for each INP</a:t>
            </a:r>
          </a:p>
          <a:p>
            <a:r>
              <a:rPr lang="en-US" dirty="0"/>
              <a:t>Macros are resolved for each simulation</a:t>
            </a:r>
          </a:p>
        </p:txBody>
      </p:sp>
    </p:spTree>
    <p:extLst>
      <p:ext uri="{BB962C8B-B14F-4D97-AF65-F5344CB8AC3E}">
        <p14:creationId xmlns:p14="http://schemas.microsoft.com/office/powerpoint/2010/main" val="3493752366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455DBBC-323E-446D-85C3-EF6696909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Submitted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D4A9326-400E-4F47-A89F-50838F1892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Why is New vintage only generating “sizing” INP files for our HVAC measures? </a:t>
            </a:r>
            <a:br>
              <a:rPr lang="en-US" dirty="0"/>
            </a:br>
            <a:r>
              <a:rPr lang="en-US" dirty="0"/>
              <a:t>[Can’t evaluate without more information.]</a:t>
            </a:r>
          </a:p>
          <a:p>
            <a:r>
              <a:rPr lang="en-US" dirty="0"/>
              <a:t>Grocery and refrigerated warehouse won’t open in eQuest.</a:t>
            </a:r>
            <a:br>
              <a:rPr lang="en-US" dirty="0"/>
            </a:br>
            <a:r>
              <a:rPr lang="en-US" dirty="0"/>
              <a:t>[See presentation.]</a:t>
            </a:r>
          </a:p>
          <a:p>
            <a:r>
              <a:rPr lang="en-US" dirty="0"/>
              <a:t>Is there a way to limit simulations to only the baseline case?</a:t>
            </a:r>
            <a:br>
              <a:rPr lang="en-US" dirty="0"/>
            </a:br>
            <a:r>
              <a:rPr lang="en-US" dirty="0"/>
              <a:t>[Not with current tools.]</a:t>
            </a:r>
          </a:p>
          <a:p>
            <a:r>
              <a:rPr lang="en-US" dirty="0"/>
              <a:t>Explanation for measures having up to 3 tech runs.</a:t>
            </a:r>
            <a:br>
              <a:rPr lang="en-US" dirty="0"/>
            </a:br>
            <a:r>
              <a:rPr lang="en-US" dirty="0"/>
              <a:t>[See presentation.]</a:t>
            </a:r>
          </a:p>
          <a:p>
            <a:r>
              <a:rPr lang="en-US" dirty="0"/>
              <a:t>Output file types.</a:t>
            </a:r>
            <a:br>
              <a:rPr lang="en-US" dirty="0"/>
            </a:br>
            <a:r>
              <a:rPr lang="en-US" dirty="0"/>
              <a:t>[See presentation.]</a:t>
            </a:r>
          </a:p>
          <a:p>
            <a:r>
              <a:rPr lang="en-US" dirty="0"/>
              <a:t>DOE2 Keyword changes – changes on keywords between versions of MASControl (EIR vs </a:t>
            </a:r>
            <a:r>
              <a:rPr lang="en-US" dirty="0" err="1"/>
              <a:t>CoolingEIR</a:t>
            </a:r>
            <a:r>
              <a:rPr lang="en-US" dirty="0"/>
              <a:t>).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853576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9A3947-717A-4C38-B9FC-AFBEA2715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Submitted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1659AB3-FB82-4F7D-A0C8-B3CADEF67F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Clarify normalizing units.</a:t>
            </a:r>
            <a:br>
              <a:rPr lang="en-US" dirty="0"/>
            </a:br>
            <a:r>
              <a:rPr lang="en-US" dirty="0"/>
              <a:t>[See presentation.]</a:t>
            </a:r>
          </a:p>
          <a:p>
            <a:r>
              <a:rPr lang="en-US" dirty="0"/>
              <a:t>Role (if any) of “BDL rules” in MASControl3?</a:t>
            </a:r>
            <a:br>
              <a:rPr lang="en-US" dirty="0"/>
            </a:br>
            <a:r>
              <a:rPr lang="en-US" dirty="0"/>
              <a:t>[Not used.]</a:t>
            </a:r>
          </a:p>
          <a:p>
            <a:r>
              <a:rPr lang="en-US" dirty="0"/>
              <a:t>MASControl3 sometimes crashes when hourly results file has more columns than standard.</a:t>
            </a:r>
            <a:br>
              <a:rPr lang="en-US" dirty="0"/>
            </a:br>
            <a:r>
              <a:rPr lang="en-US" dirty="0"/>
              <a:t>[Default results queries are not designed to handle them. Source code is available from CPUC through end-user licensing agreement.]</a:t>
            </a:r>
          </a:p>
          <a:p>
            <a:r>
              <a:rPr lang="en-US" dirty="0"/>
              <a:t>Library section sources?</a:t>
            </a:r>
            <a:br>
              <a:rPr lang="en-US" dirty="0"/>
            </a:br>
            <a:r>
              <a:rPr lang="en-US" dirty="0"/>
              <a:t>[Some from old DOE2 Lib.dat. See presentation for others.]</a:t>
            </a:r>
          </a:p>
          <a:p>
            <a:r>
              <a:rPr lang="en-US" dirty="0"/>
              <a:t>Can refrigeration measures be run in MASControl3?</a:t>
            </a:r>
            <a:br>
              <a:rPr lang="en-US" dirty="0"/>
            </a:br>
            <a:r>
              <a:rPr lang="en-US" dirty="0"/>
              <a:t>[Yes.]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741381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995715E-8C97-44FA-9317-9B6AC7134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C976A3E-40AD-452E-8CE1-625C4518CD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14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D3FA99-FF8F-4559-A644-910FA2CE3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Load Sim Run List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="" xmlns:a16="http://schemas.microsoft.com/office/drawing/2014/main" id="{8DAB711D-59A3-41A7-937B-28C1CD9E0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914400"/>
            <a:ext cx="3011418" cy="5531370"/>
          </a:xfrm>
        </p:spPr>
        <p:txBody>
          <a:bodyPr>
            <a:normAutofit/>
          </a:bodyPr>
          <a:lstStyle/>
          <a:p>
            <a:r>
              <a:rPr lang="en-US" sz="2400" dirty="0"/>
              <a:t>MASControl3 reads the Run_Measures.csv file in preparation for simulation</a:t>
            </a:r>
          </a:p>
          <a:p>
            <a:r>
              <a:rPr lang="en-US" sz="2400" dirty="0"/>
              <a:t>Number of simulations shown in Run Status section</a:t>
            </a:r>
          </a:p>
          <a:p>
            <a:r>
              <a:rPr lang="en-US" sz="2400" dirty="0"/>
              <a:t>Details for all loaded runs are listed in the status window</a:t>
            </a:r>
          </a:p>
          <a:p>
            <a:endParaRPr lang="en-US" sz="2400" dirty="0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549C7F4A-C619-427F-8518-DF45CCE1E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1418" y="1333500"/>
            <a:ext cx="9160188" cy="5388919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C053CA7C-C21E-4C60-A6A6-ECCEADBE8478}"/>
              </a:ext>
            </a:extLst>
          </p:cNvPr>
          <p:cNvSpPr/>
          <p:nvPr/>
        </p:nvSpPr>
        <p:spPr>
          <a:xfrm>
            <a:off x="3319471" y="2403354"/>
            <a:ext cx="1316029" cy="318581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B81F31C5-5FD7-4796-8B4C-A6DDA7F8EFEE}"/>
              </a:ext>
            </a:extLst>
          </p:cNvPr>
          <p:cNvSpPr/>
          <p:nvPr/>
        </p:nvSpPr>
        <p:spPr>
          <a:xfrm>
            <a:off x="6275483" y="3274828"/>
            <a:ext cx="1316029" cy="245966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allout: Bent Line 7">
            <a:extLst>
              <a:ext uri="{FF2B5EF4-FFF2-40B4-BE49-F238E27FC236}">
                <a16:creationId xmlns="" xmlns:a16="http://schemas.microsoft.com/office/drawing/2014/main" id="{411F08CA-A35E-4985-8445-2D634BD65186}"/>
              </a:ext>
            </a:extLst>
          </p:cNvPr>
          <p:cNvSpPr/>
          <p:nvPr/>
        </p:nvSpPr>
        <p:spPr>
          <a:xfrm>
            <a:off x="6933497" y="3729902"/>
            <a:ext cx="2009553" cy="419983"/>
          </a:xfrm>
          <a:prstGeom prst="borderCallout2">
            <a:avLst>
              <a:gd name="adj1" fmla="val 33940"/>
              <a:gd name="adj2" fmla="val -4629"/>
              <a:gd name="adj3" fmla="val 36472"/>
              <a:gd name="adj4" fmla="val -15609"/>
              <a:gd name="adj5" fmla="val 96141"/>
              <a:gd name="adj6" fmla="val -550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Unfiltered Run List</a:t>
            </a:r>
          </a:p>
        </p:txBody>
      </p:sp>
    </p:spTree>
    <p:extLst>
      <p:ext uri="{BB962C8B-B14F-4D97-AF65-F5344CB8AC3E}">
        <p14:creationId xmlns:p14="http://schemas.microsoft.com/office/powerpoint/2010/main" val="68013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D6D9456-AD4B-4753-8489-3DD52AECF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Filtering Run 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D9ADFC8-E819-4ED7-A5A4-29D326A5CF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81" y="998270"/>
            <a:ext cx="3201365" cy="5531370"/>
          </a:xfrm>
        </p:spPr>
        <p:txBody>
          <a:bodyPr>
            <a:normAutofit/>
          </a:bodyPr>
          <a:lstStyle/>
          <a:p>
            <a:r>
              <a:rPr lang="en-US" sz="2000" dirty="0"/>
              <a:t>Add comma separated strings to applicability filters to limit simulations in Loaded Sim Runs</a:t>
            </a:r>
          </a:p>
          <a:p>
            <a:r>
              <a:rPr lang="en-US" sz="2000" dirty="0"/>
              <a:t>Each box is one independent variable: </a:t>
            </a:r>
            <a:r>
              <a:rPr lang="en-US" sz="2000" dirty="0" err="1"/>
              <a:t>BldgType</a:t>
            </a:r>
            <a:r>
              <a:rPr lang="en-US" sz="2000" dirty="0"/>
              <a:t>, Vintage, Climate, HVAC Type</a:t>
            </a:r>
          </a:p>
          <a:p>
            <a:r>
              <a:rPr lang="en-US" sz="2000" dirty="0"/>
              <a:t>Order is flexible</a:t>
            </a:r>
          </a:p>
          <a:p>
            <a:r>
              <a:rPr lang="en-US" sz="2000" dirty="0"/>
              <a:t>For residential, also can limit to specific T-Stat index</a:t>
            </a:r>
          </a:p>
          <a:p>
            <a:r>
              <a:rPr lang="en-US" sz="2000" dirty="0"/>
              <a:t>TechID filter limits to runs that include a specific TechID: this can be tricky, since it may prevent baseline from running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B1B0382-37C1-444A-B315-7F8A5F019E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7475" y="1535648"/>
            <a:ext cx="8953500" cy="5267325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F77BF5B6-E835-4671-A048-905DE31123F6}"/>
              </a:ext>
            </a:extLst>
          </p:cNvPr>
          <p:cNvSpPr/>
          <p:nvPr/>
        </p:nvSpPr>
        <p:spPr>
          <a:xfrm>
            <a:off x="4784650" y="4571999"/>
            <a:ext cx="4125433" cy="544011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87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8C686548-1E33-460B-ABB5-A700255E55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107" y="1524545"/>
            <a:ext cx="8953500" cy="52673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BD6D9456-AD4B-4753-8489-3DD52AECF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0215"/>
            <a:ext cx="10515600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Filtering Run Sets – Load Sim Run 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D9ADFC8-E819-4ED7-A5A4-29D326A5CF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443" y="998270"/>
            <a:ext cx="2842549" cy="5531370"/>
          </a:xfrm>
        </p:spPr>
        <p:txBody>
          <a:bodyPr>
            <a:normAutofit/>
          </a:bodyPr>
          <a:lstStyle/>
          <a:p>
            <a:r>
              <a:rPr lang="en-US" sz="2000" dirty="0"/>
              <a:t>Only runs with independents that match the filter inputs are loaded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F77BF5B6-E835-4671-A048-905DE31123F6}"/>
              </a:ext>
            </a:extLst>
          </p:cNvPr>
          <p:cNvSpPr/>
          <p:nvPr/>
        </p:nvSpPr>
        <p:spPr>
          <a:xfrm>
            <a:off x="5497975" y="4247909"/>
            <a:ext cx="1921397" cy="439838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DCDBC08F-8E4A-4391-957A-49FF6451E6DE}"/>
              </a:ext>
            </a:extLst>
          </p:cNvPr>
          <p:cNvSpPr/>
          <p:nvPr/>
        </p:nvSpPr>
        <p:spPr>
          <a:xfrm>
            <a:off x="5023414" y="2226470"/>
            <a:ext cx="1226916" cy="1411294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62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38DCCAF4-5D43-48C9-B645-06B4546CF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9179" y="603067"/>
            <a:ext cx="10081022" cy="25669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218430E1-358E-4D49-AF0F-441BD4CB45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5351" y="2657475"/>
            <a:ext cx="8953500" cy="42005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EDCC5964-FAC7-4FCA-A802-7AA8C3672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10" y="0"/>
            <a:ext cx="10515600" cy="603067"/>
          </a:xfrm>
        </p:spPr>
        <p:txBody>
          <a:bodyPr>
            <a:normAutofit fontScale="90000"/>
          </a:bodyPr>
          <a:lstStyle/>
          <a:p>
            <a:r>
              <a:rPr lang="en-US" dirty="0"/>
              <a:t>“Hand” Editing Run_Measures.csv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9EACB7-138C-4E22-A323-EBDD1203B8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702" y="3441810"/>
            <a:ext cx="2882888" cy="3063162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Edit Run_Measures.csv as needed</a:t>
            </a:r>
          </a:p>
          <a:p>
            <a:r>
              <a:rPr lang="en-US" sz="2400" dirty="0"/>
              <a:t>Then Run “Load Sim Run List”</a:t>
            </a:r>
          </a:p>
          <a:p>
            <a:r>
              <a:rPr lang="en-US" sz="2400" dirty="0"/>
              <a:t>Gives more flexibility for choosing specific run combinations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B2926D35-AB77-41B7-8EA3-1FFA5CE1DD07}"/>
              </a:ext>
            </a:extLst>
          </p:cNvPr>
          <p:cNvSpPr/>
          <p:nvPr/>
        </p:nvSpPr>
        <p:spPr>
          <a:xfrm>
            <a:off x="6794340" y="1875099"/>
            <a:ext cx="2176040" cy="581534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2A4B6DC0-3D44-40CF-AF32-8E222DE7A125}"/>
              </a:ext>
            </a:extLst>
          </p:cNvPr>
          <p:cNvSpPr/>
          <p:nvPr/>
        </p:nvSpPr>
        <p:spPr>
          <a:xfrm>
            <a:off x="5428526" y="5393802"/>
            <a:ext cx="2073623" cy="512085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28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BD68C86-1AA6-4A3C-8A6D-E687E77E2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Run Simulations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="" xmlns:a16="http://schemas.microsoft.com/office/drawing/2014/main" id="{5F61089C-2AE6-4281-BBE9-6BDD9AE608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9190" y="973911"/>
            <a:ext cx="9878269" cy="5800856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9B6E48BB-2DAF-4A86-BDF4-60A6506C2340}"/>
              </a:ext>
            </a:extLst>
          </p:cNvPr>
          <p:cNvSpPr/>
          <p:nvPr/>
        </p:nvSpPr>
        <p:spPr>
          <a:xfrm>
            <a:off x="4328932" y="2731625"/>
            <a:ext cx="1203767" cy="512085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CF5C21DE-C14B-4948-8DFD-35501A166F85}"/>
              </a:ext>
            </a:extLst>
          </p:cNvPr>
          <p:cNvSpPr/>
          <p:nvPr/>
        </p:nvSpPr>
        <p:spPr>
          <a:xfrm>
            <a:off x="10255170" y="3243710"/>
            <a:ext cx="1203767" cy="358815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2E7A2B13-C6A2-434A-905A-44D23305386F}"/>
              </a:ext>
            </a:extLst>
          </p:cNvPr>
          <p:cNvSpPr/>
          <p:nvPr/>
        </p:nvSpPr>
        <p:spPr>
          <a:xfrm>
            <a:off x="2662177" y="5525274"/>
            <a:ext cx="1250066" cy="358815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078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18F4152-77A9-43CA-9758-72D49ABA9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Simulation Log File:  MASControl3.log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7FF657-4CEE-4E0E-BAC9-940D37A3D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9292"/>
            <a:ext cx="10515600" cy="140872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Located in \MASControl\ main folder</a:t>
            </a:r>
          </a:p>
          <a:p>
            <a:r>
              <a:rPr lang="en-US" dirty="0"/>
              <a:t>Notes any failed runs, and whether failure is in BDL or SIM</a:t>
            </a:r>
          </a:p>
          <a:p>
            <a:r>
              <a:rPr lang="en-US" dirty="0"/>
              <a:t>File appends for each new simulation set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0012FA3A-3B78-4B5C-9801-6942F4F7A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500" y="2652910"/>
            <a:ext cx="11404640" cy="342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8208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8AC9893-D46A-49FE-9A53-820BE04C4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Simulation </a:t>
            </a:r>
            <a:r>
              <a:rPr lang="en-US" dirty="0" err="1"/>
              <a:t>Input/Output</a:t>
            </a:r>
            <a:r>
              <a:rPr lang="en-US" dirty="0"/>
              <a:t> 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5F63367-57D6-4DEC-838C-91BBC8A95A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INP: DOE-2 input file</a:t>
            </a:r>
          </a:p>
          <a:p>
            <a:r>
              <a:rPr lang="en-US" dirty="0"/>
              <a:t>BDL: building description language file created when DOE-2 reads the input files: echo of all input code</a:t>
            </a:r>
          </a:p>
          <a:p>
            <a:r>
              <a:rPr lang="en-US" dirty="0"/>
              <a:t>SIM: text version of simulation output</a:t>
            </a:r>
          </a:p>
          <a:p>
            <a:r>
              <a:rPr lang="en-US" dirty="0"/>
              <a:t>LRP: non-hourly LOADS simulation results in binary format</a:t>
            </a:r>
          </a:p>
          <a:p>
            <a:r>
              <a:rPr lang="en-US" dirty="0"/>
              <a:t>SRP: non-hourly HVAC simulation results in binary format</a:t>
            </a:r>
          </a:p>
          <a:p>
            <a:r>
              <a:rPr lang="en-US" dirty="0"/>
              <a:t>LIN: hourly LOADS simulation results in binary format</a:t>
            </a:r>
          </a:p>
          <a:p>
            <a:r>
              <a:rPr lang="en-US" dirty="0"/>
              <a:t>SIN: hourly HVAC simulation results in binary format</a:t>
            </a:r>
          </a:p>
          <a:p>
            <a:endParaRPr lang="en-US" dirty="0"/>
          </a:p>
          <a:p>
            <a:r>
              <a:rPr lang="en-US" dirty="0"/>
              <a:t>Binary results files can be programmatically accessed via D2Result.dll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93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Safety (SCE)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563" y="1087681"/>
            <a:ext cx="11115413" cy="553137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 the event of an earthquake - go under the table.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When directed, exit the building to designated safety area.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Call 911 – Andres</a:t>
            </a:r>
          </a:p>
        </p:txBody>
      </p:sp>
    </p:spTree>
    <p:extLst>
      <p:ext uri="{BB962C8B-B14F-4D97-AF65-F5344CB8AC3E}">
        <p14:creationId xmlns:p14="http://schemas.microsoft.com/office/powerpoint/2010/main" val="24027027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5FD8ACC-CBF2-44C5-96A3-E01989929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Basic Definitions – Technology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D525A49-B1C3-454F-B939-506DBECCB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9291"/>
            <a:ext cx="10515600" cy="5649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Technology:  an aspect or component of a building that stands by itself</a:t>
            </a:r>
          </a:p>
          <a:p>
            <a:r>
              <a:rPr lang="en-US" dirty="0"/>
              <a:t>Examples:</a:t>
            </a:r>
          </a:p>
          <a:p>
            <a:pPr lvl="1"/>
            <a:r>
              <a:rPr lang="en-US" dirty="0"/>
              <a:t>Window unit</a:t>
            </a:r>
          </a:p>
          <a:p>
            <a:pPr lvl="1"/>
            <a:r>
              <a:rPr lang="en-US" dirty="0"/>
              <a:t>Packaged rooftop AC unit </a:t>
            </a:r>
          </a:p>
          <a:p>
            <a:pPr lvl="1"/>
            <a:r>
              <a:rPr lang="en-US" dirty="0"/>
              <a:t>Temperature controller</a:t>
            </a:r>
          </a:p>
          <a:p>
            <a:pPr lvl="1"/>
            <a:r>
              <a:rPr lang="en-US" dirty="0"/>
              <a:t>Flow controller</a:t>
            </a:r>
          </a:p>
          <a:p>
            <a:r>
              <a:rPr lang="en-US" dirty="0"/>
              <a:t>Each technology is represented by a unique set of Tech Parameters</a:t>
            </a:r>
          </a:p>
          <a:p>
            <a:pPr lvl="1"/>
            <a:r>
              <a:rPr lang="en-US" dirty="0"/>
              <a:t>Do not use a given Parameter name for two different model properties </a:t>
            </a:r>
          </a:p>
          <a:p>
            <a:pPr lvl="2"/>
            <a:r>
              <a:rPr lang="en-US" dirty="0"/>
              <a:t>E.g.: Instead of EIR, use </a:t>
            </a:r>
            <a:r>
              <a:rPr lang="en-US" dirty="0" err="1"/>
              <a:t>Cool_EIR</a:t>
            </a:r>
            <a:r>
              <a:rPr lang="en-US" dirty="0"/>
              <a:t> and </a:t>
            </a:r>
            <a:r>
              <a:rPr lang="en-US" dirty="0" err="1"/>
              <a:t>Heat_EIR</a:t>
            </a:r>
            <a:endParaRPr lang="en-US" dirty="0"/>
          </a:p>
          <a:p>
            <a:r>
              <a:rPr lang="en-US" dirty="0"/>
              <a:t>Each Technology definition identified by its unique TechID</a:t>
            </a:r>
          </a:p>
        </p:txBody>
      </p:sp>
    </p:spTree>
    <p:extLst>
      <p:ext uri="{BB962C8B-B14F-4D97-AF65-F5344CB8AC3E}">
        <p14:creationId xmlns:p14="http://schemas.microsoft.com/office/powerpoint/2010/main" val="9323692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Technology Definition Grey Zones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Can be grey zones in how to define a technology</a:t>
            </a:r>
          </a:p>
          <a:p>
            <a:r>
              <a:rPr lang="en-US" dirty="0"/>
              <a:t>e.g. the packaged rooftop unit is defined with supply fan, but without the furnace; </a:t>
            </a:r>
          </a:p>
          <a:p>
            <a:pPr lvl="1"/>
            <a:r>
              <a:rPr lang="en-US" dirty="0"/>
              <a:t>Fan motor efficiency and speed control are part of the DX rooftop unit technology</a:t>
            </a:r>
          </a:p>
          <a:p>
            <a:pPr lvl="1"/>
            <a:r>
              <a:rPr lang="en-US" dirty="0"/>
              <a:t>Furnace technology with ECM supply fan: uses </a:t>
            </a:r>
            <a:r>
              <a:rPr lang="en-US" dirty="0" err="1"/>
              <a:t>FanPwrMult</a:t>
            </a:r>
            <a:r>
              <a:rPr lang="en-US" dirty="0"/>
              <a:t> parameter to modify the fan motor efficiency</a:t>
            </a:r>
          </a:p>
          <a:p>
            <a:pPr lvl="1"/>
            <a:r>
              <a:rPr lang="en-US" dirty="0"/>
              <a:t>Economizer is another separate Technology Type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5157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15AA9CB-E9A6-43B9-B5B3-1D9D694D5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Technology Type (Tech Type)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96CCBAC-34D8-448B-B912-7D17B59F62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Categories of Technologies</a:t>
            </a:r>
          </a:p>
          <a:p>
            <a:pPr lvl="1"/>
            <a:r>
              <a:rPr lang="en-US" dirty="0"/>
              <a:t>Each Tech Type is defined by a set of Technology Parameters</a:t>
            </a:r>
          </a:p>
          <a:p>
            <a:pPr lvl="1"/>
            <a:r>
              <a:rPr lang="en-US" dirty="0"/>
              <a:t>Any Technology of that Tech Type has assigned values for those Parameters</a:t>
            </a:r>
          </a:p>
          <a:p>
            <a:r>
              <a:rPr lang="en-US" dirty="0"/>
              <a:t>E.g.:</a:t>
            </a:r>
          </a:p>
          <a:p>
            <a:pPr lvl="1"/>
            <a:r>
              <a:rPr lang="en-US" dirty="0" err="1"/>
              <a:t>SpltAC_SEER</a:t>
            </a:r>
            <a:endParaRPr lang="en-US" dirty="0"/>
          </a:p>
          <a:p>
            <a:pPr lvl="1"/>
            <a:r>
              <a:rPr lang="en-US" dirty="0" err="1"/>
              <a:t>PkgAC_SEER</a:t>
            </a:r>
            <a:endParaRPr lang="en-US" dirty="0"/>
          </a:p>
          <a:p>
            <a:pPr lvl="1"/>
            <a:r>
              <a:rPr lang="en-US" dirty="0" err="1"/>
              <a:t>PkgTermAC</a:t>
            </a:r>
            <a:endParaRPr lang="en-US" dirty="0"/>
          </a:p>
          <a:p>
            <a:pPr lvl="1"/>
            <a:r>
              <a:rPr lang="en-US" dirty="0" err="1"/>
              <a:t>AirEcono</a:t>
            </a:r>
            <a:endParaRPr lang="en-US" dirty="0"/>
          </a:p>
          <a:p>
            <a:pPr lvl="1"/>
            <a:r>
              <a:rPr lang="en-US" dirty="0" err="1"/>
              <a:t>ClothesWash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6297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Prototype Initialization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Initialized Prototype is a “baseline” model from which measures can be built</a:t>
            </a:r>
          </a:p>
          <a:p>
            <a:r>
              <a:rPr lang="en-US" dirty="0"/>
              <a:t>Unique for each combination of independent variables:</a:t>
            </a:r>
          </a:p>
          <a:p>
            <a:pPr lvl="1"/>
            <a:r>
              <a:rPr lang="en-US" dirty="0"/>
              <a:t>Building type</a:t>
            </a:r>
          </a:p>
          <a:p>
            <a:pPr lvl="1"/>
            <a:r>
              <a:rPr lang="en-US" dirty="0"/>
              <a:t>Building vintage (age)</a:t>
            </a:r>
          </a:p>
          <a:p>
            <a:pPr lvl="1"/>
            <a:r>
              <a:rPr lang="en-US" dirty="0"/>
              <a:t>Building location (climate zone)</a:t>
            </a:r>
          </a:p>
          <a:p>
            <a:pPr lvl="1"/>
            <a:r>
              <a:rPr lang="en-US" dirty="0"/>
              <a:t>HVAC system type</a:t>
            </a:r>
          </a:p>
          <a:p>
            <a:r>
              <a:rPr lang="en-US" dirty="0"/>
              <a:t>Start with building type template</a:t>
            </a:r>
          </a:p>
          <a:p>
            <a:pPr lvl="1"/>
            <a:r>
              <a:rPr lang="en-US" dirty="0"/>
              <a:t>Contains references to Tech Parameters</a:t>
            </a:r>
          </a:p>
          <a:p>
            <a:r>
              <a:rPr lang="en-US" dirty="0"/>
              <a:t>Apply a list of Technologies based on independent vars.</a:t>
            </a:r>
          </a:p>
          <a:p>
            <a:r>
              <a:rPr lang="en-US" dirty="0"/>
              <a:t>Additional non-tech parameters based on independent vars.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2165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Measure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333" y="1079292"/>
            <a:ext cx="11328399" cy="5531370"/>
          </a:xfrm>
        </p:spPr>
        <p:txBody>
          <a:bodyPr/>
          <a:lstStyle/>
          <a:p>
            <a:r>
              <a:rPr lang="en-US" dirty="0"/>
              <a:t>Measures are defined by technologies</a:t>
            </a:r>
          </a:p>
          <a:p>
            <a:r>
              <a:rPr lang="en-US" u="sng" dirty="0"/>
              <a:t>Up to</a:t>
            </a:r>
            <a:r>
              <a:rPr lang="en-US" dirty="0"/>
              <a:t> three measure cases (defining technologies):</a:t>
            </a:r>
          </a:p>
          <a:p>
            <a:pPr lvl="1"/>
            <a:r>
              <a:rPr lang="en-US" dirty="0"/>
              <a:t>Pre = pre-existing building</a:t>
            </a:r>
          </a:p>
          <a:p>
            <a:pPr lvl="1"/>
            <a:r>
              <a:rPr lang="en-US" dirty="0"/>
              <a:t>Std = standard building; can be energy code or industry standard practice</a:t>
            </a:r>
          </a:p>
          <a:p>
            <a:pPr lvl="1"/>
            <a:r>
              <a:rPr lang="en-US" dirty="0" err="1"/>
              <a:t>Msr</a:t>
            </a:r>
            <a:r>
              <a:rPr lang="en-US" dirty="0"/>
              <a:t> = measure case</a:t>
            </a:r>
          </a:p>
          <a:p>
            <a:r>
              <a:rPr lang="en-US" dirty="0"/>
              <a:t>Simple scenario: Residential blow-in wall insulation retrofit</a:t>
            </a:r>
          </a:p>
          <a:p>
            <a:pPr lvl="1"/>
            <a:r>
              <a:rPr lang="en-US" dirty="0"/>
              <a:t>Pre technology: no insulation</a:t>
            </a:r>
          </a:p>
          <a:p>
            <a:pPr lvl="1"/>
            <a:r>
              <a:rPr lang="en-US" dirty="0"/>
              <a:t>Std technology: not applicable</a:t>
            </a:r>
          </a:p>
          <a:p>
            <a:pPr lvl="1"/>
            <a:r>
              <a:rPr lang="en-US" dirty="0" err="1"/>
              <a:t>Msr</a:t>
            </a:r>
            <a:r>
              <a:rPr lang="en-US" dirty="0"/>
              <a:t> technology: R-13 fill</a:t>
            </a:r>
          </a:p>
          <a:p>
            <a:r>
              <a:rPr lang="en-US" dirty="0"/>
              <a:t>Features for more complicated scenarios</a:t>
            </a:r>
          </a:p>
          <a:p>
            <a:pPr lvl="1"/>
            <a:r>
              <a:rPr lang="en-US" dirty="0"/>
              <a:t>Multiple technologies to comprise a given measure case (MultiTech)</a:t>
            </a:r>
          </a:p>
          <a:p>
            <a:pPr lvl="1"/>
            <a:r>
              <a:rPr lang="en-US" dirty="0"/>
              <a:t>Selection of technology for a case based on independent variables (</a:t>
            </a:r>
            <a:r>
              <a:rPr lang="en-US" dirty="0" err="1"/>
              <a:t>VariTech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5378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3F9B83-E6C0-453B-AA01-E10777C41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Development Environment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75B08E4-4231-43BD-98B2-067FF00D3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5B33B140-EA6A-4C8C-979C-6F301719C0FF}"/>
              </a:ext>
            </a:extLst>
          </p:cNvPr>
          <p:cNvSpPr/>
          <p:nvPr/>
        </p:nvSpPr>
        <p:spPr>
          <a:xfrm>
            <a:off x="1625046" y="1587330"/>
            <a:ext cx="2294282" cy="134585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Workbooks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FF9B2B0-1454-4543-98ED-A946788FAD87}"/>
              </a:ext>
            </a:extLst>
          </p:cNvPr>
          <p:cNvSpPr/>
          <p:nvPr/>
        </p:nvSpPr>
        <p:spPr>
          <a:xfrm>
            <a:off x="5305839" y="1773239"/>
            <a:ext cx="1580322" cy="9740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SQLite Input Database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61DE9292-83EC-411D-9C8B-59554B3EDDFB}"/>
              </a:ext>
            </a:extLst>
          </p:cNvPr>
          <p:cNvSpPr/>
          <p:nvPr/>
        </p:nvSpPr>
        <p:spPr>
          <a:xfrm>
            <a:off x="5386180" y="5279387"/>
            <a:ext cx="1419639" cy="9740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Supporting Text Files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418E751-93D0-4E52-B2A4-5533D51DA3E0}"/>
              </a:ext>
            </a:extLst>
          </p:cNvPr>
          <p:cNvSpPr/>
          <p:nvPr/>
        </p:nvSpPr>
        <p:spPr>
          <a:xfrm>
            <a:off x="8425899" y="3447656"/>
            <a:ext cx="1580323" cy="9740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SQLite Output Database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E8F572D1-88BD-42FD-B959-1F4E390FFCF9}"/>
              </a:ext>
            </a:extLst>
          </p:cNvPr>
          <p:cNvSpPr/>
          <p:nvPr/>
        </p:nvSpPr>
        <p:spPr>
          <a:xfrm>
            <a:off x="5102087" y="3446515"/>
            <a:ext cx="1987826" cy="9740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MASControl3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F79FA40D-B621-4B01-AC75-94D1745F9984}"/>
              </a:ext>
            </a:extLst>
          </p:cNvPr>
          <p:cNvSpPr/>
          <p:nvPr/>
        </p:nvSpPr>
        <p:spPr>
          <a:xfrm>
            <a:off x="1982026" y="3433537"/>
            <a:ext cx="1580322" cy="9740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Prototype Templates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DEFA35D4-1A67-4EF0-B6BB-87DD785FA179}"/>
              </a:ext>
            </a:extLst>
          </p:cNvPr>
          <p:cNvSpPr/>
          <p:nvPr/>
        </p:nvSpPr>
        <p:spPr>
          <a:xfrm>
            <a:off x="8431695" y="5279386"/>
            <a:ext cx="1580323" cy="9740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PostgreSQL </a:t>
            </a:r>
            <a:r>
              <a:rPr lang="en-US" dirty="0" err="1"/>
              <a:t>ExAnte</a:t>
            </a:r>
            <a:r>
              <a:rPr lang="en-US" dirty="0"/>
              <a:t> Database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="" xmlns:a16="http://schemas.microsoft.com/office/drawing/2014/main" id="{F06EB915-D02A-4CD8-8E1F-0DB26125DC5A}"/>
              </a:ext>
            </a:extLst>
          </p:cNvPr>
          <p:cNvCxnSpPr>
            <a:cxnSpLocks/>
            <a:stCxn id="4" idx="3"/>
            <a:endCxn id="5" idx="1"/>
          </p:cNvCxnSpPr>
          <p:nvPr/>
        </p:nvCxnSpPr>
        <p:spPr>
          <a:xfrm>
            <a:off x="3919328" y="2260257"/>
            <a:ext cx="1386511" cy="0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="" xmlns:a16="http://schemas.microsoft.com/office/drawing/2014/main" id="{D4ED7611-A6AE-4BB4-BE69-8FE88C935D0A}"/>
              </a:ext>
            </a:extLst>
          </p:cNvPr>
          <p:cNvCxnSpPr>
            <a:cxnSpLocks/>
            <a:stCxn id="4" idx="2"/>
            <a:endCxn id="9" idx="0"/>
          </p:cNvCxnSpPr>
          <p:nvPr/>
        </p:nvCxnSpPr>
        <p:spPr>
          <a:xfrm>
            <a:off x="2772187" y="2933184"/>
            <a:ext cx="0" cy="500353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="" xmlns:a16="http://schemas.microsoft.com/office/drawing/2014/main" id="{52B208F9-E532-4CEF-9352-C4C68DEEBFB6}"/>
              </a:ext>
            </a:extLst>
          </p:cNvPr>
          <p:cNvCxnSpPr>
            <a:cxnSpLocks/>
            <a:stCxn id="5" idx="2"/>
            <a:endCxn id="8" idx="0"/>
          </p:cNvCxnSpPr>
          <p:nvPr/>
        </p:nvCxnSpPr>
        <p:spPr>
          <a:xfrm>
            <a:off x="6096000" y="2747274"/>
            <a:ext cx="0" cy="699241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="" xmlns:a16="http://schemas.microsoft.com/office/drawing/2014/main" id="{7C519276-2DBD-4FB8-998A-89C087A1D076}"/>
              </a:ext>
            </a:extLst>
          </p:cNvPr>
          <p:cNvCxnSpPr>
            <a:cxnSpLocks/>
            <a:stCxn id="8" idx="3"/>
            <a:endCxn id="7" idx="1"/>
          </p:cNvCxnSpPr>
          <p:nvPr/>
        </p:nvCxnSpPr>
        <p:spPr>
          <a:xfrm>
            <a:off x="7089913" y="3933533"/>
            <a:ext cx="1335986" cy="1141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="" xmlns:a16="http://schemas.microsoft.com/office/drawing/2014/main" id="{B20ABC77-0B2D-42D0-B419-5D27D9E70336}"/>
              </a:ext>
            </a:extLst>
          </p:cNvPr>
          <p:cNvCxnSpPr>
            <a:cxnSpLocks/>
            <a:stCxn id="9" idx="3"/>
            <a:endCxn id="8" idx="1"/>
          </p:cNvCxnSpPr>
          <p:nvPr/>
        </p:nvCxnSpPr>
        <p:spPr>
          <a:xfrm>
            <a:off x="3562348" y="3920555"/>
            <a:ext cx="1539739" cy="12978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="" xmlns:a16="http://schemas.microsoft.com/office/drawing/2014/main" id="{4127B78F-F150-4624-88D9-2D86E8352C6A}"/>
              </a:ext>
            </a:extLst>
          </p:cNvPr>
          <p:cNvCxnSpPr>
            <a:cxnSpLocks/>
            <a:stCxn id="6" idx="0"/>
            <a:endCxn id="8" idx="2"/>
          </p:cNvCxnSpPr>
          <p:nvPr/>
        </p:nvCxnSpPr>
        <p:spPr>
          <a:xfrm flipV="1">
            <a:off x="6096000" y="4420550"/>
            <a:ext cx="0" cy="858837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="" xmlns:a16="http://schemas.microsoft.com/office/drawing/2014/main" id="{F170A9BC-7786-427E-96EF-4BBF1B5B3010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>
            <a:off x="9216061" y="4421691"/>
            <a:ext cx="5796" cy="857695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EE64B4DA-F9A9-4BDF-8558-599423D48B90}"/>
              </a:ext>
            </a:extLst>
          </p:cNvPr>
          <p:cNvSpPr/>
          <p:nvPr/>
        </p:nvSpPr>
        <p:spPr>
          <a:xfrm>
            <a:off x="8425899" y="1773239"/>
            <a:ext cx="1580323" cy="9740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Simulation </a:t>
            </a:r>
            <a:r>
              <a:rPr lang="en-US" dirty="0" err="1"/>
              <a:t>Input/Output</a:t>
            </a:r>
            <a:r>
              <a:rPr lang="en-US" dirty="0"/>
              <a:t> Files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="" xmlns:a16="http://schemas.microsoft.com/office/drawing/2014/main" id="{A73618D9-60E5-4392-8CB3-730A50ECA448}"/>
              </a:ext>
            </a:extLst>
          </p:cNvPr>
          <p:cNvCxnSpPr>
            <a:cxnSpLocks/>
            <a:stCxn id="8" idx="3"/>
            <a:endCxn id="22" idx="1"/>
          </p:cNvCxnSpPr>
          <p:nvPr/>
        </p:nvCxnSpPr>
        <p:spPr>
          <a:xfrm flipV="1">
            <a:off x="7089913" y="2260257"/>
            <a:ext cx="1335986" cy="1673276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26502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3F9B83-E6C0-453B-AA01-E10777C41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Development Environment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75B08E4-4231-43BD-98B2-067FF00D3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5B33B140-EA6A-4C8C-979C-6F301719C0FF}"/>
              </a:ext>
            </a:extLst>
          </p:cNvPr>
          <p:cNvSpPr/>
          <p:nvPr/>
        </p:nvSpPr>
        <p:spPr>
          <a:xfrm>
            <a:off x="1625046" y="1587330"/>
            <a:ext cx="2294282" cy="134585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Workbooks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FF9B2B0-1454-4543-98ED-A946788FAD87}"/>
              </a:ext>
            </a:extLst>
          </p:cNvPr>
          <p:cNvSpPr/>
          <p:nvPr/>
        </p:nvSpPr>
        <p:spPr>
          <a:xfrm>
            <a:off x="5305839" y="1773239"/>
            <a:ext cx="1580322" cy="9740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SQLite Input Database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61DE9292-83EC-411D-9C8B-59554B3EDDFB}"/>
              </a:ext>
            </a:extLst>
          </p:cNvPr>
          <p:cNvSpPr/>
          <p:nvPr/>
        </p:nvSpPr>
        <p:spPr>
          <a:xfrm>
            <a:off x="5386180" y="5279387"/>
            <a:ext cx="1419639" cy="9740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Supporting Text Files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418E751-93D0-4E52-B2A4-5533D51DA3E0}"/>
              </a:ext>
            </a:extLst>
          </p:cNvPr>
          <p:cNvSpPr/>
          <p:nvPr/>
        </p:nvSpPr>
        <p:spPr>
          <a:xfrm>
            <a:off x="8425899" y="3447656"/>
            <a:ext cx="1580323" cy="9740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SQLite Output Database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E8F572D1-88BD-42FD-B959-1F4E390FFCF9}"/>
              </a:ext>
            </a:extLst>
          </p:cNvPr>
          <p:cNvSpPr/>
          <p:nvPr/>
        </p:nvSpPr>
        <p:spPr>
          <a:xfrm>
            <a:off x="5102087" y="3446515"/>
            <a:ext cx="1987826" cy="9740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MASControl3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F79FA40D-B621-4B01-AC75-94D1745F9984}"/>
              </a:ext>
            </a:extLst>
          </p:cNvPr>
          <p:cNvSpPr/>
          <p:nvPr/>
        </p:nvSpPr>
        <p:spPr>
          <a:xfrm>
            <a:off x="1982026" y="3433537"/>
            <a:ext cx="1580322" cy="9740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Prototype Templates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DEFA35D4-1A67-4EF0-B6BB-87DD785FA179}"/>
              </a:ext>
            </a:extLst>
          </p:cNvPr>
          <p:cNvSpPr/>
          <p:nvPr/>
        </p:nvSpPr>
        <p:spPr>
          <a:xfrm>
            <a:off x="8431695" y="5279386"/>
            <a:ext cx="1580323" cy="9740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PostgreSQL </a:t>
            </a:r>
            <a:r>
              <a:rPr lang="en-US" dirty="0" err="1"/>
              <a:t>ExAnte</a:t>
            </a:r>
            <a:r>
              <a:rPr lang="en-US" dirty="0"/>
              <a:t> Database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="" xmlns:a16="http://schemas.microsoft.com/office/drawing/2014/main" id="{F06EB915-D02A-4CD8-8E1F-0DB26125DC5A}"/>
              </a:ext>
            </a:extLst>
          </p:cNvPr>
          <p:cNvCxnSpPr>
            <a:cxnSpLocks/>
            <a:stCxn id="4" idx="3"/>
            <a:endCxn id="5" idx="1"/>
          </p:cNvCxnSpPr>
          <p:nvPr/>
        </p:nvCxnSpPr>
        <p:spPr>
          <a:xfrm>
            <a:off x="3919328" y="2260257"/>
            <a:ext cx="1386511" cy="0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="" xmlns:a16="http://schemas.microsoft.com/office/drawing/2014/main" id="{D4ED7611-A6AE-4BB4-BE69-8FE88C935D0A}"/>
              </a:ext>
            </a:extLst>
          </p:cNvPr>
          <p:cNvCxnSpPr>
            <a:cxnSpLocks/>
            <a:stCxn id="4" idx="2"/>
            <a:endCxn id="9" idx="0"/>
          </p:cNvCxnSpPr>
          <p:nvPr/>
        </p:nvCxnSpPr>
        <p:spPr>
          <a:xfrm>
            <a:off x="2772187" y="2933184"/>
            <a:ext cx="0" cy="500353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="" xmlns:a16="http://schemas.microsoft.com/office/drawing/2014/main" id="{52B208F9-E532-4CEF-9352-C4C68DEEBFB6}"/>
              </a:ext>
            </a:extLst>
          </p:cNvPr>
          <p:cNvCxnSpPr>
            <a:cxnSpLocks/>
            <a:stCxn id="5" idx="2"/>
            <a:endCxn id="8" idx="0"/>
          </p:cNvCxnSpPr>
          <p:nvPr/>
        </p:nvCxnSpPr>
        <p:spPr>
          <a:xfrm>
            <a:off x="6096000" y="2747274"/>
            <a:ext cx="0" cy="699241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="" xmlns:a16="http://schemas.microsoft.com/office/drawing/2014/main" id="{7C519276-2DBD-4FB8-998A-89C087A1D076}"/>
              </a:ext>
            </a:extLst>
          </p:cNvPr>
          <p:cNvCxnSpPr>
            <a:cxnSpLocks/>
            <a:stCxn id="8" idx="3"/>
            <a:endCxn id="7" idx="1"/>
          </p:cNvCxnSpPr>
          <p:nvPr/>
        </p:nvCxnSpPr>
        <p:spPr>
          <a:xfrm>
            <a:off x="7089913" y="3933533"/>
            <a:ext cx="1335986" cy="1141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="" xmlns:a16="http://schemas.microsoft.com/office/drawing/2014/main" id="{B20ABC77-0B2D-42D0-B419-5D27D9E70336}"/>
              </a:ext>
            </a:extLst>
          </p:cNvPr>
          <p:cNvCxnSpPr>
            <a:cxnSpLocks/>
            <a:stCxn id="9" idx="3"/>
            <a:endCxn id="8" idx="1"/>
          </p:cNvCxnSpPr>
          <p:nvPr/>
        </p:nvCxnSpPr>
        <p:spPr>
          <a:xfrm>
            <a:off x="3562348" y="3920555"/>
            <a:ext cx="1539739" cy="12978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="" xmlns:a16="http://schemas.microsoft.com/office/drawing/2014/main" id="{4127B78F-F150-4624-88D9-2D86E8352C6A}"/>
              </a:ext>
            </a:extLst>
          </p:cNvPr>
          <p:cNvCxnSpPr>
            <a:cxnSpLocks/>
            <a:stCxn id="6" idx="0"/>
            <a:endCxn id="8" idx="2"/>
          </p:cNvCxnSpPr>
          <p:nvPr/>
        </p:nvCxnSpPr>
        <p:spPr>
          <a:xfrm flipV="1">
            <a:off x="6096000" y="4420550"/>
            <a:ext cx="0" cy="858837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="" xmlns:a16="http://schemas.microsoft.com/office/drawing/2014/main" id="{F170A9BC-7786-427E-96EF-4BBF1B5B3010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>
            <a:off x="9216061" y="4421691"/>
            <a:ext cx="5796" cy="857695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EE64B4DA-F9A9-4BDF-8558-599423D48B90}"/>
              </a:ext>
            </a:extLst>
          </p:cNvPr>
          <p:cNvSpPr/>
          <p:nvPr/>
        </p:nvSpPr>
        <p:spPr>
          <a:xfrm>
            <a:off x="8425899" y="1773239"/>
            <a:ext cx="1580323" cy="97403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Simulation </a:t>
            </a:r>
            <a:r>
              <a:rPr lang="en-US" dirty="0" err="1"/>
              <a:t>Input/Output</a:t>
            </a:r>
            <a:r>
              <a:rPr lang="en-US" dirty="0"/>
              <a:t> Files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="" xmlns:a16="http://schemas.microsoft.com/office/drawing/2014/main" id="{A73618D9-60E5-4392-8CB3-730A50ECA448}"/>
              </a:ext>
            </a:extLst>
          </p:cNvPr>
          <p:cNvCxnSpPr>
            <a:cxnSpLocks/>
            <a:stCxn id="8" idx="3"/>
            <a:endCxn id="22" idx="1"/>
          </p:cNvCxnSpPr>
          <p:nvPr/>
        </p:nvCxnSpPr>
        <p:spPr>
          <a:xfrm flipV="1">
            <a:off x="7089913" y="2260257"/>
            <a:ext cx="1335986" cy="1673276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17176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34AD4BA-DCCB-4B20-8E9C-1543C3CF2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Model Input File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3967D09-457E-42DF-B14B-9C3A1A210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9292"/>
            <a:ext cx="9845351" cy="5531370"/>
          </a:xfrm>
        </p:spPr>
        <p:txBody>
          <a:bodyPr/>
          <a:lstStyle/>
          <a:p>
            <a:r>
              <a:rPr lang="en-US" dirty="0"/>
              <a:t>DOE2 Macro Language is used to reference input within subordinate files</a:t>
            </a:r>
          </a:p>
          <a:p>
            <a:pPr lvl="1"/>
            <a:r>
              <a:rPr lang="en-US" dirty="0"/>
              <a:t>##</a:t>
            </a:r>
            <a:r>
              <a:rPr lang="en-US" dirty="0" err="1"/>
              <a:t>fileprefix</a:t>
            </a:r>
            <a:r>
              <a:rPr lang="en-US" dirty="0"/>
              <a:t> [MASControl3 root path]</a:t>
            </a:r>
          </a:p>
          <a:p>
            <a:pPr lvl="1"/>
            <a:r>
              <a:rPr lang="en-US" dirty="0"/>
              <a:t>##include [Subfolder\</a:t>
            </a:r>
            <a:r>
              <a:rPr lang="en-US" dirty="0" err="1"/>
              <a:t>FileName</a:t>
            </a:r>
            <a:r>
              <a:rPr lang="en-US" dirty="0"/>
              <a:t>]</a:t>
            </a:r>
          </a:p>
          <a:p>
            <a:r>
              <a:rPr lang="en-US" dirty="0"/>
              <a:t>Highest level: Master Input File</a:t>
            </a:r>
          </a:p>
          <a:p>
            <a:pPr lvl="1"/>
            <a:r>
              <a:rPr lang="en-US" sz="2800" dirty="0"/>
              <a:t>Middle level: Building Type + HVAC Template</a:t>
            </a:r>
          </a:p>
          <a:p>
            <a:pPr lvl="2"/>
            <a:r>
              <a:rPr lang="en-US" sz="2800" dirty="0"/>
              <a:t>Lowest level:</a:t>
            </a:r>
          </a:p>
          <a:p>
            <a:pPr lvl="3"/>
            <a:r>
              <a:rPr lang="en-US" sz="2000" dirty="0"/>
              <a:t>HVAC Templates (system, zone, and plant)</a:t>
            </a:r>
          </a:p>
          <a:p>
            <a:pPr lvl="3"/>
            <a:r>
              <a:rPr lang="en-US" sz="2000" dirty="0"/>
              <a:t>Residential space conditions</a:t>
            </a:r>
          </a:p>
          <a:p>
            <a:pPr lvl="3"/>
            <a:r>
              <a:rPr lang="en-US" sz="2000" dirty="0"/>
              <a:t>Commercial refrigeration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9631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0245162-F67E-4EED-B8F4-BD4B09255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Highest Level:  Master Input 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41AE16D-4E33-422A-BF53-AE11611600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Created by MASControl3</a:t>
            </a:r>
          </a:p>
          <a:p>
            <a:r>
              <a:rPr lang="en-US" dirty="0"/>
              <a:t>DOE2 PARAMETER lines:</a:t>
            </a:r>
          </a:p>
          <a:p>
            <a:pPr lvl="1"/>
            <a:r>
              <a:rPr lang="en-US" dirty="0"/>
              <a:t>Technology parameter assignments</a:t>
            </a:r>
          </a:p>
          <a:p>
            <a:pPr lvl="1"/>
            <a:r>
              <a:rPr lang="en-US" dirty="0"/>
              <a:t>Non-tech parameter assignments</a:t>
            </a:r>
          </a:p>
          <a:p>
            <a:r>
              <a:rPr lang="en-US" dirty="0"/>
              <a:t>Macro language lines:</a:t>
            </a:r>
          </a:p>
          <a:p>
            <a:pPr lvl="1"/>
            <a:r>
              <a:rPr lang="en-US" dirty="0" err="1"/>
              <a:t>Fileprefix</a:t>
            </a:r>
            <a:r>
              <a:rPr lang="en-US" dirty="0"/>
              <a:t>: to MASControl root folder</a:t>
            </a:r>
          </a:p>
          <a:p>
            <a:pPr lvl="1"/>
            <a:r>
              <a:rPr lang="en-US" dirty="0"/>
              <a:t>A few key HVAC values</a:t>
            </a:r>
          </a:p>
          <a:p>
            <a:pPr lvl="1"/>
            <a:r>
              <a:rPr lang="en-US" dirty="0"/>
              <a:t>A few Technology macro variable assignments</a:t>
            </a:r>
          </a:p>
          <a:p>
            <a:pPr lvl="1"/>
            <a:r>
              <a:rPr lang="en-US" dirty="0"/>
              <a:t>One line to include the building type template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5776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3FE591C-EA3F-46EB-B1B6-D0F7A8AC6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Middle Level:  Building Type + HVAC Template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84B44AA-FC46-48C0-ABB9-177314EEBE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 Day</a:t>
            </a:r>
          </a:p>
          <a:p>
            <a:r>
              <a:rPr lang="en-US" dirty="0"/>
              <a:t>Contains space geometry</a:t>
            </a:r>
          </a:p>
          <a:p>
            <a:pPr lvl="1"/>
            <a:r>
              <a:rPr lang="en-US" dirty="0"/>
              <a:t>Space locations and dimensions</a:t>
            </a:r>
          </a:p>
          <a:p>
            <a:pPr lvl="1"/>
            <a:r>
              <a:rPr lang="en-US" dirty="0"/>
              <a:t>Space partitions</a:t>
            </a:r>
          </a:p>
          <a:p>
            <a:pPr lvl="1"/>
            <a:r>
              <a:rPr lang="en-US" dirty="0"/>
              <a:t>Exterior walls and windows</a:t>
            </a:r>
          </a:p>
          <a:p>
            <a:r>
              <a:rPr lang="en-US" dirty="0"/>
              <a:t>Contains HVAC configuration</a:t>
            </a:r>
          </a:p>
          <a:p>
            <a:pPr lvl="1"/>
            <a:r>
              <a:rPr lang="en-US" dirty="0"/>
              <a:t>Grouping of spaces to HVAC systems</a:t>
            </a:r>
          </a:p>
          <a:p>
            <a:pPr lvl="1"/>
            <a:r>
              <a:rPr lang="en-US" dirty="0"/>
              <a:t>Grouping of systems to plant loops</a:t>
            </a:r>
          </a:p>
          <a:p>
            <a:pPr lvl="1"/>
            <a:r>
              <a:rPr lang="en-US" dirty="0"/>
              <a:t>Quantity of plant components</a:t>
            </a:r>
          </a:p>
          <a:p>
            <a:pPr lvl="1"/>
            <a:r>
              <a:rPr lang="en-US" dirty="0"/>
              <a:t>Grouping of systems to VRF outdoor units</a:t>
            </a:r>
          </a:p>
          <a:p>
            <a:pPr lvl="1"/>
            <a:r>
              <a:rPr lang="en-US" dirty="0"/>
              <a:t>References to HVAC sizing data</a:t>
            </a:r>
          </a:p>
          <a:p>
            <a:r>
              <a:rPr lang="en-US" dirty="0"/>
              <a:t>##include statements bring in non-geometrical input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602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Meeting Ground Rules (SCE)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563" y="1087681"/>
            <a:ext cx="11115413" cy="553137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Respect the opinions of all other participants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Skype </a:t>
            </a:r>
            <a:r>
              <a:rPr lang="en-US" dirty="0" smtClean="0"/>
              <a:t>participants will be muted for most of the training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Submit questions via Skype.  </a:t>
            </a:r>
            <a:r>
              <a:rPr lang="en-US" dirty="0" smtClean="0"/>
              <a:t>As time allows, </a:t>
            </a:r>
            <a:r>
              <a:rPr lang="en-US" dirty="0"/>
              <a:t>w</a:t>
            </a:r>
            <a:r>
              <a:rPr lang="en-US" dirty="0" smtClean="0"/>
              <a:t>e will try answering </a:t>
            </a:r>
            <a:r>
              <a:rPr lang="en-US" smtClean="0"/>
              <a:t>all questions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Improving understanding of MC3 software application for supporting evaluation of EE deemed (DEER and Non-DEER) measures 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37469" y="4215475"/>
            <a:ext cx="10515600" cy="6841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Training Intent (SCE)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73928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9E18774-1914-4981-B9A4-7E43C6A27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3624"/>
            <a:ext cx="3721395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Input File Sample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85F6E43-CEA8-4177-A343-D1E81A34C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697" y="1305364"/>
            <a:ext cx="3432939" cy="5496591"/>
          </a:xfrm>
          <a:ln w="15875">
            <a:solidFill>
              <a:schemeClr val="accent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INPUT ..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##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fileprefix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C:\DEER\DEER2020\MASControl3\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##set1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IsSizing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FALSE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##set1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CoolType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DX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##set1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HeatType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FURNACE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##set1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EU_HrRepVar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0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##set1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BldgVint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1985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##set1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BldgLoc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CZ01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PARAMETER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AltFactor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 = 1.00753   $ IP Non-Tech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BFMult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 = 1   $ IP Tech: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RefgChg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NRes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-Std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BldgEconoFlag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 = 1   $ IP Non-Tech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Break_EWSF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 = 1   $ IP Non-Tech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Break_LWSF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 = 1.1   $ IP Non-Tech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HtCap_Sys_T_OfficeSm_N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 = -26420.87   $ Sizing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HtCap_Sys_T_OfficeSm_S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 = -69440.28   $ Sizing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HtCap_Sys_T_OfficeSm_W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 = -62139.5   $ Sizing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HtCap_Sys_T_Restrm_C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 = -8828.183   $ Sizing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HtCap_Sys_T_StorSm_C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 = -17385.25   $ Sizing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..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##include Templates\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OfL_DX_SZ.inp</a:t>
            </a:r>
            <a:endParaRPr lang="en-US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END ..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COMPUTE ..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STOP ..</a:t>
            </a:r>
          </a:p>
        </p:txBody>
      </p:sp>
      <p:sp>
        <p:nvSpPr>
          <p:cNvPr id="4" name="Left Brace 3">
            <a:extLst>
              <a:ext uri="{FF2B5EF4-FFF2-40B4-BE49-F238E27FC236}">
                <a16:creationId xmlns="" xmlns:a16="http://schemas.microsoft.com/office/drawing/2014/main" id="{3F15D5C2-75BA-417B-9DE1-C0FA7AF7C96B}"/>
              </a:ext>
            </a:extLst>
          </p:cNvPr>
          <p:cNvSpPr/>
          <p:nvPr/>
        </p:nvSpPr>
        <p:spPr>
          <a:xfrm>
            <a:off x="3542490" y="410163"/>
            <a:ext cx="314325" cy="6391792"/>
          </a:xfrm>
          <a:prstGeom prst="leftBrace">
            <a:avLst>
              <a:gd name="adj1" fmla="val 35606"/>
              <a:gd name="adj2" fmla="val 87986"/>
            </a:avLst>
          </a:prstGeom>
          <a:ln w="254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7DA5254B-62E6-4A13-9DA7-C6267F60B85D}"/>
              </a:ext>
            </a:extLst>
          </p:cNvPr>
          <p:cNvSpPr txBox="1">
            <a:spLocks/>
          </p:cNvSpPr>
          <p:nvPr/>
        </p:nvSpPr>
        <p:spPr>
          <a:xfrm>
            <a:off x="3895858" y="727810"/>
            <a:ext cx="3876260" cy="6074146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"Entire Year" = RUN-PERIOD-PD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BEGIN-MONTH      = 1      BEGIN-DAY        = 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BEGIN-YEAR       = 2009   END-MONTH        = 12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END-DAY          = 31      ND-YEAR         = 2009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..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...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[ site oriented inputs ]</a:t>
            </a:r>
            <a:endParaRPr lang="en-US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$ ****************************************************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$ **      Floors / Spaces / Walls / Windows / Doors **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$ ****************************************************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...  [ space definitions ]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$ ****************************************************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$ **               HVAC Systems / Zones             **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$ ****************************************************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Sys_L_Cordr_C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= SYSTEM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TYPE = PVVT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##include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IncFiles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SystemDXSZ.inp</a:t>
            </a:r>
            <a:endParaRPr lang="en-US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CONTROL-ZONE =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L_Cordr_CZn</a:t>
            </a:r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FAN-SCHEDULE =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D_OfL_All_Fan_Yr</a:t>
            </a:r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COOLING-CAPACITY = {#PA("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ClCap_Sys_L_Cordr_C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C-SA-FLOW-BA = {#PA("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CSupFlo_Sys_L_Cordr_C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")}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C-RTD-FLOW-BA = {#PA("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CRtdFlo_Sys_L_Cordr_C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")}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..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L_Cordr_CZn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= ZONE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TYPE = CONDITIONED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SPACE = 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L_Cordr_C</a:t>
            </a:r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##include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IncFiles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ZoneDXSZ.inp</a:t>
            </a:r>
            <a:endParaRPr lang="en-US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COOL-TEMP-SCH = 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D_OfL_All_CTemp_Yr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HEAT-TEMP-SCH = 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D_OfL_All_HTemp_Yr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OA-FLOW/AREA = ( 0.15 )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MIN-FLOW/AREA = 0.15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..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...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[ more systems and zones ]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3966F5B2-1390-41FA-97F1-4B09213182EA}"/>
              </a:ext>
            </a:extLst>
          </p:cNvPr>
          <p:cNvSpPr txBox="1">
            <a:spLocks/>
          </p:cNvSpPr>
          <p:nvPr/>
        </p:nvSpPr>
        <p:spPr>
          <a:xfrm>
            <a:off x="8189489" y="1064764"/>
            <a:ext cx="3887647" cy="3190461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HEAT-SOURCE      = {#SIT(#PA("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HeatSrc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"),"SYSTEM",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"HEAT-SOURCE",#L("TYPE"))}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ZONE-HEAT-SOURCE = NONE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BASEBOARD-SOURCE = NONE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NUMBER-OF-UNITS  = 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MAX-SUPPLY-T     = {#PA("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MaxSupT_SZ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")}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MIN-SUPPLY-T     = {#PA("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MinSupT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")}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COOL-SET-T       = { #PA("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MinSupT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") - 10}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NIGHT-CYCLE-CTRL = CYCLE-ON-ANY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MIN-OA-METHOD    = FRAC-OF-HOURLY-FLOW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MAX-OA-METHOD    = FRAC-OF-HOURLY-FLOW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$     Economizer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ECONO-LIMIT-T    = {#PA("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EconoTempLimit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")}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...   [ 127 lines total ]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Left Brace 7">
            <a:extLst>
              <a:ext uri="{FF2B5EF4-FFF2-40B4-BE49-F238E27FC236}">
                <a16:creationId xmlns="" xmlns:a16="http://schemas.microsoft.com/office/drawing/2014/main" id="{7DFD4C8E-0A57-4DB1-8E04-3FA2C5686F95}"/>
              </a:ext>
            </a:extLst>
          </p:cNvPr>
          <p:cNvSpPr/>
          <p:nvPr/>
        </p:nvSpPr>
        <p:spPr>
          <a:xfrm>
            <a:off x="7813468" y="633569"/>
            <a:ext cx="314325" cy="3498574"/>
          </a:xfrm>
          <a:prstGeom prst="leftBrace">
            <a:avLst>
              <a:gd name="adj1" fmla="val 35606"/>
              <a:gd name="adj2" fmla="val 89435"/>
            </a:avLst>
          </a:prstGeom>
          <a:ln w="254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>
            <a:extLst>
              <a:ext uri="{FF2B5EF4-FFF2-40B4-BE49-F238E27FC236}">
                <a16:creationId xmlns="" xmlns:a16="http://schemas.microsoft.com/office/drawing/2014/main" id="{7E6FE40D-67D7-48E3-82FB-5EB5E17F0F2B}"/>
              </a:ext>
            </a:extLst>
          </p:cNvPr>
          <p:cNvSpPr/>
          <p:nvPr/>
        </p:nvSpPr>
        <p:spPr>
          <a:xfrm>
            <a:off x="7824100" y="4719014"/>
            <a:ext cx="314325" cy="1759226"/>
          </a:xfrm>
          <a:prstGeom prst="leftBrace">
            <a:avLst>
              <a:gd name="adj1" fmla="val 35606"/>
              <a:gd name="adj2" fmla="val 41247"/>
            </a:avLst>
          </a:prstGeom>
          <a:ln w="254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="" xmlns:a16="http://schemas.microsoft.com/office/drawing/2014/main" id="{EC4E95C8-B052-4DD2-B884-C62346CA5F3F}"/>
              </a:ext>
            </a:extLst>
          </p:cNvPr>
          <p:cNvSpPr txBox="1">
            <a:spLocks/>
          </p:cNvSpPr>
          <p:nvPr/>
        </p:nvSpPr>
        <p:spPr>
          <a:xfrm>
            <a:off x="8190408" y="5199330"/>
            <a:ext cx="3876260" cy="1419446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DESIGN-HEAT-T    = {#PA("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DesHeatT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")}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DESIGN-COOL-T    = {#PA("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DesCoolT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")}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##if #[</a:t>
            </a:r>
            <a:r>
              <a:rPr lang="en-US" sz="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HeatType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[] EQS HEAT-PUMP]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STARTUP-HEAT-DT = 6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##else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STARTUP-HEAT-DT = 12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    ##endif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="" xmlns:a16="http://schemas.microsoft.com/office/drawing/2014/main" id="{E48739E8-E37A-4CE0-A495-D6C207AB93F4}"/>
              </a:ext>
            </a:extLst>
          </p:cNvPr>
          <p:cNvCxnSpPr/>
          <p:nvPr/>
        </p:nvCxnSpPr>
        <p:spPr>
          <a:xfrm>
            <a:off x="2796367" y="6031664"/>
            <a:ext cx="606056" cy="0"/>
          </a:xfrm>
          <a:prstGeom prst="straightConnector1">
            <a:avLst/>
          </a:prstGeom>
          <a:ln w="28575">
            <a:solidFill>
              <a:srgbClr val="FF33CC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="" xmlns:a16="http://schemas.microsoft.com/office/drawing/2014/main" id="{556CBF5C-266E-4B36-8DF1-EEF1229000BB}"/>
              </a:ext>
            </a:extLst>
          </p:cNvPr>
          <p:cNvCxnSpPr>
            <a:cxnSpLocks/>
          </p:cNvCxnSpPr>
          <p:nvPr/>
        </p:nvCxnSpPr>
        <p:spPr>
          <a:xfrm>
            <a:off x="6645349" y="5439131"/>
            <a:ext cx="1126769" cy="0"/>
          </a:xfrm>
          <a:prstGeom prst="straightConnector1">
            <a:avLst/>
          </a:prstGeom>
          <a:ln w="28575">
            <a:solidFill>
              <a:srgbClr val="FF33CC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="" xmlns:a16="http://schemas.microsoft.com/office/drawing/2014/main" id="{5429A385-0EC9-4C57-8DCF-12B3C0855239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6804837" y="3762519"/>
            <a:ext cx="1008631" cy="9728"/>
          </a:xfrm>
          <a:prstGeom prst="straightConnector1">
            <a:avLst/>
          </a:prstGeom>
          <a:ln w="28575">
            <a:solidFill>
              <a:srgbClr val="FF33CC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F2707864-E9C7-4EC3-878C-DA35F9204D82}"/>
              </a:ext>
            </a:extLst>
          </p:cNvPr>
          <p:cNvSpPr/>
          <p:nvPr/>
        </p:nvSpPr>
        <p:spPr>
          <a:xfrm>
            <a:off x="95697" y="706543"/>
            <a:ext cx="3446793" cy="59882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Master Input </a:t>
            </a:r>
            <a:r>
              <a:rPr lang="en-US" dirty="0" err="1"/>
              <a:t>FIle</a:t>
            </a:r>
            <a:endParaRPr lang="en-US" dirty="0"/>
          </a:p>
          <a:p>
            <a:pPr algn="ctr"/>
            <a:r>
              <a:rPr lang="en-US" sz="1400" dirty="0"/>
              <a:t>C:\MASControl3\InpFiles\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17D45D39-9F43-4448-83DA-B2D870BB6FCB}"/>
              </a:ext>
            </a:extLst>
          </p:cNvPr>
          <p:cNvSpPr/>
          <p:nvPr/>
        </p:nvSpPr>
        <p:spPr>
          <a:xfrm>
            <a:off x="3895858" y="133783"/>
            <a:ext cx="3887647" cy="59882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Building/HVAC Template</a:t>
            </a:r>
          </a:p>
          <a:p>
            <a:pPr algn="ctr"/>
            <a:r>
              <a:rPr lang="en-US" sz="1400" dirty="0"/>
              <a:t>C:\MASControl3\Templates\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A5D5A796-DF0C-4706-94C0-2257BB1C4BE7}"/>
              </a:ext>
            </a:extLst>
          </p:cNvPr>
          <p:cNvSpPr/>
          <p:nvPr/>
        </p:nvSpPr>
        <p:spPr>
          <a:xfrm>
            <a:off x="8189489" y="452769"/>
            <a:ext cx="3887647" cy="59882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System Include File</a:t>
            </a:r>
          </a:p>
          <a:p>
            <a:pPr algn="ctr"/>
            <a:r>
              <a:rPr lang="en-US" sz="1400" dirty="0"/>
              <a:t>C:\MASControl3\IncFiles\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E3835948-A6D4-41E9-8D7F-5C6A9C32406A}"/>
              </a:ext>
            </a:extLst>
          </p:cNvPr>
          <p:cNvSpPr/>
          <p:nvPr/>
        </p:nvSpPr>
        <p:spPr>
          <a:xfrm>
            <a:off x="8189489" y="4586211"/>
            <a:ext cx="3887647" cy="59882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Zone Include File</a:t>
            </a:r>
          </a:p>
          <a:p>
            <a:pPr algn="ctr"/>
            <a:r>
              <a:rPr lang="en-US" sz="1400" dirty="0"/>
              <a:t>C:\MASControl3\IncFiles\</a:t>
            </a:r>
          </a:p>
        </p:txBody>
      </p:sp>
    </p:spTree>
    <p:extLst>
      <p:ext uri="{BB962C8B-B14F-4D97-AF65-F5344CB8AC3E}">
        <p14:creationId xmlns:p14="http://schemas.microsoft.com/office/powerpoint/2010/main" val="30751569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3F9B83-E6C0-453B-AA01-E10777C41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Master Input File Creation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75B08E4-4231-43BD-98B2-067FF00D3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5B33B140-EA6A-4C8C-979C-6F301719C0FF}"/>
              </a:ext>
            </a:extLst>
          </p:cNvPr>
          <p:cNvSpPr/>
          <p:nvPr/>
        </p:nvSpPr>
        <p:spPr>
          <a:xfrm>
            <a:off x="1625046" y="1587330"/>
            <a:ext cx="2294282" cy="134585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Workbooks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FF9B2B0-1454-4543-98ED-A946788FAD87}"/>
              </a:ext>
            </a:extLst>
          </p:cNvPr>
          <p:cNvSpPr/>
          <p:nvPr/>
        </p:nvSpPr>
        <p:spPr>
          <a:xfrm>
            <a:off x="5305839" y="1773239"/>
            <a:ext cx="1580322" cy="97403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SQLite Input Database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61DE9292-83EC-411D-9C8B-59554B3EDDFB}"/>
              </a:ext>
            </a:extLst>
          </p:cNvPr>
          <p:cNvSpPr/>
          <p:nvPr/>
        </p:nvSpPr>
        <p:spPr>
          <a:xfrm>
            <a:off x="5386180" y="5279387"/>
            <a:ext cx="1419639" cy="9740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Supporting Text Files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418E751-93D0-4E52-B2A4-5533D51DA3E0}"/>
              </a:ext>
            </a:extLst>
          </p:cNvPr>
          <p:cNvSpPr/>
          <p:nvPr/>
        </p:nvSpPr>
        <p:spPr>
          <a:xfrm>
            <a:off x="8425899" y="3447656"/>
            <a:ext cx="1580323" cy="97403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SQLite Output Database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E8F572D1-88BD-42FD-B959-1F4E390FFCF9}"/>
              </a:ext>
            </a:extLst>
          </p:cNvPr>
          <p:cNvSpPr/>
          <p:nvPr/>
        </p:nvSpPr>
        <p:spPr>
          <a:xfrm>
            <a:off x="5102087" y="3446515"/>
            <a:ext cx="1987826" cy="97403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MASControl3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F79FA40D-B621-4B01-AC75-94D1745F9984}"/>
              </a:ext>
            </a:extLst>
          </p:cNvPr>
          <p:cNvSpPr/>
          <p:nvPr/>
        </p:nvSpPr>
        <p:spPr>
          <a:xfrm>
            <a:off x="1982026" y="3433537"/>
            <a:ext cx="1580322" cy="9740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Prototype Templates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DEFA35D4-1A67-4EF0-B6BB-87DD785FA179}"/>
              </a:ext>
            </a:extLst>
          </p:cNvPr>
          <p:cNvSpPr/>
          <p:nvPr/>
        </p:nvSpPr>
        <p:spPr>
          <a:xfrm>
            <a:off x="8431695" y="5279386"/>
            <a:ext cx="1580323" cy="9740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PostgreSQL </a:t>
            </a:r>
            <a:r>
              <a:rPr lang="en-US" dirty="0" err="1"/>
              <a:t>ExAnte</a:t>
            </a:r>
            <a:r>
              <a:rPr lang="en-US" dirty="0"/>
              <a:t> Database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="" xmlns:a16="http://schemas.microsoft.com/office/drawing/2014/main" id="{F06EB915-D02A-4CD8-8E1F-0DB26125DC5A}"/>
              </a:ext>
            </a:extLst>
          </p:cNvPr>
          <p:cNvCxnSpPr>
            <a:cxnSpLocks/>
            <a:stCxn id="4" idx="3"/>
            <a:endCxn id="5" idx="1"/>
          </p:cNvCxnSpPr>
          <p:nvPr/>
        </p:nvCxnSpPr>
        <p:spPr>
          <a:xfrm>
            <a:off x="3919328" y="2260257"/>
            <a:ext cx="1386511" cy="0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="" xmlns:a16="http://schemas.microsoft.com/office/drawing/2014/main" id="{D4ED7611-A6AE-4BB4-BE69-8FE88C935D0A}"/>
              </a:ext>
            </a:extLst>
          </p:cNvPr>
          <p:cNvCxnSpPr>
            <a:cxnSpLocks/>
            <a:stCxn id="4" idx="2"/>
            <a:endCxn id="9" idx="0"/>
          </p:cNvCxnSpPr>
          <p:nvPr/>
        </p:nvCxnSpPr>
        <p:spPr>
          <a:xfrm>
            <a:off x="2772187" y="2933184"/>
            <a:ext cx="0" cy="500353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="" xmlns:a16="http://schemas.microsoft.com/office/drawing/2014/main" id="{52B208F9-E532-4CEF-9352-C4C68DEEBFB6}"/>
              </a:ext>
            </a:extLst>
          </p:cNvPr>
          <p:cNvCxnSpPr>
            <a:cxnSpLocks/>
            <a:stCxn id="5" idx="2"/>
            <a:endCxn id="8" idx="0"/>
          </p:cNvCxnSpPr>
          <p:nvPr/>
        </p:nvCxnSpPr>
        <p:spPr>
          <a:xfrm>
            <a:off x="6096000" y="2747274"/>
            <a:ext cx="0" cy="699241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="" xmlns:a16="http://schemas.microsoft.com/office/drawing/2014/main" id="{7C519276-2DBD-4FB8-998A-89C087A1D076}"/>
              </a:ext>
            </a:extLst>
          </p:cNvPr>
          <p:cNvCxnSpPr>
            <a:cxnSpLocks/>
            <a:stCxn id="8" idx="3"/>
            <a:endCxn id="7" idx="1"/>
          </p:cNvCxnSpPr>
          <p:nvPr/>
        </p:nvCxnSpPr>
        <p:spPr>
          <a:xfrm>
            <a:off x="7089913" y="3933533"/>
            <a:ext cx="1335986" cy="1141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="" xmlns:a16="http://schemas.microsoft.com/office/drawing/2014/main" id="{B20ABC77-0B2D-42D0-B419-5D27D9E70336}"/>
              </a:ext>
            </a:extLst>
          </p:cNvPr>
          <p:cNvCxnSpPr>
            <a:cxnSpLocks/>
            <a:stCxn id="9" idx="3"/>
            <a:endCxn id="8" idx="1"/>
          </p:cNvCxnSpPr>
          <p:nvPr/>
        </p:nvCxnSpPr>
        <p:spPr>
          <a:xfrm>
            <a:off x="3562348" y="3920555"/>
            <a:ext cx="1539739" cy="12978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="" xmlns:a16="http://schemas.microsoft.com/office/drawing/2014/main" id="{4127B78F-F150-4624-88D9-2D86E8352C6A}"/>
              </a:ext>
            </a:extLst>
          </p:cNvPr>
          <p:cNvCxnSpPr>
            <a:cxnSpLocks/>
            <a:stCxn id="6" idx="0"/>
            <a:endCxn id="8" idx="2"/>
          </p:cNvCxnSpPr>
          <p:nvPr/>
        </p:nvCxnSpPr>
        <p:spPr>
          <a:xfrm flipV="1">
            <a:off x="6096000" y="4420550"/>
            <a:ext cx="0" cy="858837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="" xmlns:a16="http://schemas.microsoft.com/office/drawing/2014/main" id="{F170A9BC-7786-427E-96EF-4BBF1B5B3010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>
            <a:off x="9216061" y="4421691"/>
            <a:ext cx="5796" cy="857695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EE64B4DA-F9A9-4BDF-8558-599423D48B90}"/>
              </a:ext>
            </a:extLst>
          </p:cNvPr>
          <p:cNvSpPr/>
          <p:nvPr/>
        </p:nvSpPr>
        <p:spPr>
          <a:xfrm>
            <a:off x="8425899" y="1773239"/>
            <a:ext cx="1580323" cy="97403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Simulation </a:t>
            </a:r>
            <a:r>
              <a:rPr lang="en-US" dirty="0" err="1"/>
              <a:t>Input/Output</a:t>
            </a:r>
            <a:r>
              <a:rPr lang="en-US" dirty="0"/>
              <a:t> Files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="" xmlns:a16="http://schemas.microsoft.com/office/drawing/2014/main" id="{A73618D9-60E5-4392-8CB3-730A50ECA448}"/>
              </a:ext>
            </a:extLst>
          </p:cNvPr>
          <p:cNvCxnSpPr>
            <a:cxnSpLocks/>
            <a:stCxn id="8" idx="3"/>
            <a:endCxn id="22" idx="1"/>
          </p:cNvCxnSpPr>
          <p:nvPr/>
        </p:nvCxnSpPr>
        <p:spPr>
          <a:xfrm flipV="1">
            <a:off x="7089913" y="2260257"/>
            <a:ext cx="1335986" cy="1673276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6975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1BD4C3F-21AE-4577-B949-F9D16526C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88" y="71178"/>
            <a:ext cx="10515600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Master Input File – Parameter Types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CC6260B8-CFE7-4B8D-967B-018F09314124}"/>
              </a:ext>
            </a:extLst>
          </p:cNvPr>
          <p:cNvSpPr txBox="1">
            <a:spLocks/>
          </p:cNvSpPr>
          <p:nvPr/>
        </p:nvSpPr>
        <p:spPr>
          <a:xfrm>
            <a:off x="95697" y="839972"/>
            <a:ext cx="6241307" cy="5943600"/>
          </a:xfrm>
          <a:prstGeom prst="rect">
            <a:avLst/>
          </a:prstGeom>
          <a:ln w="15875">
            <a:solidFill>
              <a:schemeClr val="accent2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INPUT ..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##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fileprefix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C:\DEER\DEER2020\MASControl3\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##set1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mCHW_FlowCtrl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VarSec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$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Msr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TechID: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ChwFlowCtrlVarTst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##set1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mChlrCap_fT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DEFAULT   $ IP Tech: ChlrScrW-150to299-0.79kWpTon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##set1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mChlrEIR_fPLR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DEFAULT   $ IP Tech: ChlrScrW-150to299-0.79kWpTon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PARAMETER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AltFactor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" = 1.00501   $ IP Non-Tech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BldgEconoFlag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" = 1   $ IP Non-Tech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BlrPrimLp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" =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BlrPrimLoop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$ IP Non-Tech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. . 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CHW_FlowCtrl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" =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VarSec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$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Msr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TechID: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ChwFlowCtrlVarTst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CHW_HdSensLoc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" = AT-COILS   $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Msr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TechID: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ChwFlowCtrlVarTst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CHW_HdSptCtrl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" = FIXED   $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Msr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TechID: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ChwFlowCtrlVarTst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. . 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EconoCtrl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" = OA-TEMP   $ IP Tech: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AirEcono-OATemp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MaxOAFrac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" = 0.85   $ IP Tech: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AirEcono-OATemp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UseEconoVintApplic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" = FALSE   $ IP Tech: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AirEcono-OATemp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. . 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AltAdjFactor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" = 1.005014   $ Sizing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CAssFlo_L_Break_CZn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" = 332.0226   $ Sizing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CAssFlo_L_Conf_CZn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" = 399.6776   $ Sizing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CAssFlo_L_CopyRm_CZn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" = 93.33817   $ Sizing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. . 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..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##include Templates\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OfL_CH_MZ.inp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END ..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COMPUTE ..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STOP ..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="" xmlns:a16="http://schemas.microsoft.com/office/drawing/2014/main" id="{DDFF1A75-7992-4567-87EE-9E712031F7DD}"/>
              </a:ext>
            </a:extLst>
          </p:cNvPr>
          <p:cNvCxnSpPr>
            <a:cxnSpLocks/>
          </p:cNvCxnSpPr>
          <p:nvPr/>
        </p:nvCxnSpPr>
        <p:spPr>
          <a:xfrm flipV="1">
            <a:off x="5507665" y="1023279"/>
            <a:ext cx="1173125" cy="292848"/>
          </a:xfrm>
          <a:prstGeom prst="straightConnector1">
            <a:avLst/>
          </a:prstGeom>
          <a:ln w="28575">
            <a:solidFill>
              <a:srgbClr val="FF33CC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="" xmlns:a16="http://schemas.microsoft.com/office/drawing/2014/main" id="{FD8CA2A8-F0C8-4595-9E7D-7C752476173F}"/>
              </a:ext>
            </a:extLst>
          </p:cNvPr>
          <p:cNvCxnSpPr>
            <a:cxnSpLocks/>
          </p:cNvCxnSpPr>
          <p:nvPr/>
        </p:nvCxnSpPr>
        <p:spPr>
          <a:xfrm flipV="1">
            <a:off x="6680790" y="1624221"/>
            <a:ext cx="1008631" cy="9728"/>
          </a:xfrm>
          <a:prstGeom prst="straightConnector1">
            <a:avLst/>
          </a:prstGeom>
          <a:ln w="28575">
            <a:solidFill>
              <a:srgbClr val="FF33CC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Left Brace 7">
            <a:extLst>
              <a:ext uri="{FF2B5EF4-FFF2-40B4-BE49-F238E27FC236}">
                <a16:creationId xmlns="" xmlns:a16="http://schemas.microsoft.com/office/drawing/2014/main" id="{26FE3D74-399F-4AF5-9325-8E8AFBE41525}"/>
              </a:ext>
            </a:extLst>
          </p:cNvPr>
          <p:cNvSpPr/>
          <p:nvPr/>
        </p:nvSpPr>
        <p:spPr>
          <a:xfrm flipH="1">
            <a:off x="3900682" y="2186608"/>
            <a:ext cx="314325" cy="684185"/>
          </a:xfrm>
          <a:prstGeom prst="leftBrace">
            <a:avLst>
              <a:gd name="adj1" fmla="val 35606"/>
              <a:gd name="adj2" fmla="val 41247"/>
            </a:avLst>
          </a:prstGeom>
          <a:ln w="254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="" xmlns:a16="http://schemas.microsoft.com/office/drawing/2014/main" id="{1DC5DEB6-A766-45EF-A0F3-34A82CC61F6A}"/>
              </a:ext>
            </a:extLst>
          </p:cNvPr>
          <p:cNvCxnSpPr>
            <a:cxnSpLocks/>
          </p:cNvCxnSpPr>
          <p:nvPr/>
        </p:nvCxnSpPr>
        <p:spPr>
          <a:xfrm flipV="1">
            <a:off x="4445871" y="2442260"/>
            <a:ext cx="1008631" cy="9728"/>
          </a:xfrm>
          <a:prstGeom prst="straightConnector1">
            <a:avLst/>
          </a:prstGeom>
          <a:ln w="28575">
            <a:solidFill>
              <a:srgbClr val="FF33CC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Left Brace 9">
            <a:extLst>
              <a:ext uri="{FF2B5EF4-FFF2-40B4-BE49-F238E27FC236}">
                <a16:creationId xmlns="" xmlns:a16="http://schemas.microsoft.com/office/drawing/2014/main" id="{73FF4D72-D1C5-46FD-B482-81D5BDF44537}"/>
              </a:ext>
            </a:extLst>
          </p:cNvPr>
          <p:cNvSpPr/>
          <p:nvPr/>
        </p:nvSpPr>
        <p:spPr>
          <a:xfrm flipH="1">
            <a:off x="6231786" y="1454579"/>
            <a:ext cx="275340" cy="451849"/>
          </a:xfrm>
          <a:prstGeom prst="leftBrace">
            <a:avLst>
              <a:gd name="adj1" fmla="val 35606"/>
              <a:gd name="adj2" fmla="val 41247"/>
            </a:avLst>
          </a:prstGeom>
          <a:ln w="254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Brace 10">
            <a:extLst>
              <a:ext uri="{FF2B5EF4-FFF2-40B4-BE49-F238E27FC236}">
                <a16:creationId xmlns="" xmlns:a16="http://schemas.microsoft.com/office/drawing/2014/main" id="{B881DA8C-D53B-4E44-A8AC-9C0F23BC8ED1}"/>
              </a:ext>
            </a:extLst>
          </p:cNvPr>
          <p:cNvSpPr/>
          <p:nvPr/>
        </p:nvSpPr>
        <p:spPr>
          <a:xfrm flipH="1">
            <a:off x="5350502" y="3127587"/>
            <a:ext cx="314325" cy="684185"/>
          </a:xfrm>
          <a:prstGeom prst="leftBrace">
            <a:avLst>
              <a:gd name="adj1" fmla="val 35606"/>
              <a:gd name="adj2" fmla="val 41247"/>
            </a:avLst>
          </a:prstGeom>
          <a:ln w="254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e 11">
            <a:extLst>
              <a:ext uri="{FF2B5EF4-FFF2-40B4-BE49-F238E27FC236}">
                <a16:creationId xmlns="" xmlns:a16="http://schemas.microsoft.com/office/drawing/2014/main" id="{44A4ABE7-00D5-47B0-87AF-57CA62A46C29}"/>
              </a:ext>
            </a:extLst>
          </p:cNvPr>
          <p:cNvSpPr/>
          <p:nvPr/>
        </p:nvSpPr>
        <p:spPr>
          <a:xfrm flipH="1">
            <a:off x="5193339" y="3980990"/>
            <a:ext cx="314325" cy="684185"/>
          </a:xfrm>
          <a:prstGeom prst="leftBrace">
            <a:avLst>
              <a:gd name="adj1" fmla="val 35606"/>
              <a:gd name="adj2" fmla="val 41247"/>
            </a:avLst>
          </a:prstGeom>
          <a:ln w="254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Brace 12">
            <a:extLst>
              <a:ext uri="{FF2B5EF4-FFF2-40B4-BE49-F238E27FC236}">
                <a16:creationId xmlns="" xmlns:a16="http://schemas.microsoft.com/office/drawing/2014/main" id="{4A41EE3F-7244-4743-9291-890106B80096}"/>
              </a:ext>
            </a:extLst>
          </p:cNvPr>
          <p:cNvSpPr/>
          <p:nvPr/>
        </p:nvSpPr>
        <p:spPr>
          <a:xfrm flipH="1">
            <a:off x="4288707" y="4767800"/>
            <a:ext cx="314325" cy="857728"/>
          </a:xfrm>
          <a:prstGeom prst="leftBrace">
            <a:avLst>
              <a:gd name="adj1" fmla="val 35606"/>
              <a:gd name="adj2" fmla="val 41247"/>
            </a:avLst>
          </a:prstGeom>
          <a:ln w="254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="" xmlns:a16="http://schemas.microsoft.com/office/drawing/2014/main" id="{4539CD51-543A-482D-8A3E-F45E867FC972}"/>
              </a:ext>
            </a:extLst>
          </p:cNvPr>
          <p:cNvCxnSpPr>
            <a:cxnSpLocks/>
          </p:cNvCxnSpPr>
          <p:nvPr/>
        </p:nvCxnSpPr>
        <p:spPr>
          <a:xfrm flipV="1">
            <a:off x="5832688" y="3387373"/>
            <a:ext cx="1008631" cy="9728"/>
          </a:xfrm>
          <a:prstGeom prst="straightConnector1">
            <a:avLst/>
          </a:prstGeom>
          <a:ln w="28575">
            <a:solidFill>
              <a:srgbClr val="FF33CC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="" xmlns:a16="http://schemas.microsoft.com/office/drawing/2014/main" id="{BE825B0D-FFB1-4706-AA09-A54E846F62D6}"/>
              </a:ext>
            </a:extLst>
          </p:cNvPr>
          <p:cNvCxnSpPr>
            <a:cxnSpLocks/>
          </p:cNvCxnSpPr>
          <p:nvPr/>
        </p:nvCxnSpPr>
        <p:spPr>
          <a:xfrm flipV="1">
            <a:off x="5664827" y="4237979"/>
            <a:ext cx="1008631" cy="9728"/>
          </a:xfrm>
          <a:prstGeom prst="straightConnector1">
            <a:avLst/>
          </a:prstGeom>
          <a:ln w="28575">
            <a:solidFill>
              <a:srgbClr val="FF33CC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="" xmlns:a16="http://schemas.microsoft.com/office/drawing/2014/main" id="{1A220B4E-50D5-45D3-B7A3-AC078F5A26B1}"/>
              </a:ext>
            </a:extLst>
          </p:cNvPr>
          <p:cNvCxnSpPr>
            <a:cxnSpLocks/>
          </p:cNvCxnSpPr>
          <p:nvPr/>
        </p:nvCxnSpPr>
        <p:spPr>
          <a:xfrm flipV="1">
            <a:off x="4824788" y="5102919"/>
            <a:ext cx="1008631" cy="9728"/>
          </a:xfrm>
          <a:prstGeom prst="straightConnector1">
            <a:avLst/>
          </a:prstGeom>
          <a:ln w="28575">
            <a:solidFill>
              <a:srgbClr val="FF33CC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52E26BA7-84AD-4D7F-9D82-92DBE31E58A5}"/>
              </a:ext>
            </a:extLst>
          </p:cNvPr>
          <p:cNvSpPr/>
          <p:nvPr/>
        </p:nvSpPr>
        <p:spPr>
          <a:xfrm>
            <a:off x="6776487" y="829108"/>
            <a:ext cx="3515829" cy="5213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Macro Variable for Technology defining the measure case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A8247F6A-F613-4FAE-9096-6E03DAB01723}"/>
              </a:ext>
            </a:extLst>
          </p:cNvPr>
          <p:cNvSpPr/>
          <p:nvPr/>
        </p:nvSpPr>
        <p:spPr>
          <a:xfrm>
            <a:off x="7820553" y="1449267"/>
            <a:ext cx="3843363" cy="5213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Macro Variables for Technology  from Prototype Initialization (IP)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BC52E975-2C9A-4108-B28C-87D09C5FD363}"/>
              </a:ext>
            </a:extLst>
          </p:cNvPr>
          <p:cNvSpPr/>
          <p:nvPr/>
        </p:nvSpPr>
        <p:spPr>
          <a:xfrm>
            <a:off x="5598763" y="2214126"/>
            <a:ext cx="3515830" cy="5213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Non-Technology Parameters from Prototype Initialization (IP)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04ABAB35-FC11-4DFB-9241-49C606CC127C}"/>
              </a:ext>
            </a:extLst>
          </p:cNvPr>
          <p:cNvSpPr/>
          <p:nvPr/>
        </p:nvSpPr>
        <p:spPr>
          <a:xfrm>
            <a:off x="7009180" y="3127587"/>
            <a:ext cx="2985425" cy="5213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Parameters for Technology  defining the measure case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1792A52F-B0DB-40EC-9417-577A1FA5044F}"/>
              </a:ext>
            </a:extLst>
          </p:cNvPr>
          <p:cNvSpPr/>
          <p:nvPr/>
        </p:nvSpPr>
        <p:spPr>
          <a:xfrm>
            <a:off x="6817728" y="3977291"/>
            <a:ext cx="3515830" cy="5213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Parameters for Technology  from Prototype Initialization (IP)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8DE29218-B7F4-42A2-A2F3-E38773B7CFFA}"/>
              </a:ext>
            </a:extLst>
          </p:cNvPr>
          <p:cNvSpPr/>
          <p:nvPr/>
        </p:nvSpPr>
        <p:spPr>
          <a:xfrm>
            <a:off x="5967884" y="4882046"/>
            <a:ext cx="2974097" cy="5213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Parameters  from sizing run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A0A6ADB8-7915-4899-9EC2-AA3BA618040D}"/>
              </a:ext>
            </a:extLst>
          </p:cNvPr>
          <p:cNvSpPr/>
          <p:nvPr/>
        </p:nvSpPr>
        <p:spPr>
          <a:xfrm>
            <a:off x="10388014" y="820611"/>
            <a:ext cx="343785" cy="5213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863DE4B6-7406-4CFF-8CE7-4B640FA3249F}"/>
              </a:ext>
            </a:extLst>
          </p:cNvPr>
          <p:cNvSpPr/>
          <p:nvPr/>
        </p:nvSpPr>
        <p:spPr>
          <a:xfrm>
            <a:off x="11752518" y="1449035"/>
            <a:ext cx="343785" cy="5213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6DBB5802-0E48-4A02-9548-54C9F52B655F}"/>
              </a:ext>
            </a:extLst>
          </p:cNvPr>
          <p:cNvSpPr/>
          <p:nvPr/>
        </p:nvSpPr>
        <p:spPr>
          <a:xfrm>
            <a:off x="10120423" y="3126685"/>
            <a:ext cx="343785" cy="5213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0876C750-A2E7-4396-AA85-73897D7D415B}"/>
              </a:ext>
            </a:extLst>
          </p:cNvPr>
          <p:cNvSpPr/>
          <p:nvPr/>
        </p:nvSpPr>
        <p:spPr>
          <a:xfrm>
            <a:off x="9203432" y="2214125"/>
            <a:ext cx="343785" cy="5213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B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7524F4C8-586E-43B0-A31B-897EE6F3BDF1}"/>
              </a:ext>
            </a:extLst>
          </p:cNvPr>
          <p:cNvSpPr/>
          <p:nvPr/>
        </p:nvSpPr>
        <p:spPr>
          <a:xfrm>
            <a:off x="10433413" y="3987019"/>
            <a:ext cx="343785" cy="5213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AD16D1B7-7876-4A8B-8D24-C8ADC4DF3CED}"/>
              </a:ext>
            </a:extLst>
          </p:cNvPr>
          <p:cNvSpPr/>
          <p:nvPr/>
        </p:nvSpPr>
        <p:spPr>
          <a:xfrm>
            <a:off x="9031539" y="4890752"/>
            <a:ext cx="343785" cy="5213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42195582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7D7590C-FCE6-4610-A143-9AC74B48E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Prototype Initialization – Key Tables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5CECA89-6380-47BB-A117-4B864A528B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C4F313EF-E3E5-4465-8BE7-B291A72E5D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640" y="1038224"/>
            <a:ext cx="8744504" cy="5753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5820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36714CDA-758E-4EA7-880D-3D37BB52EE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07" y="1648047"/>
            <a:ext cx="11945735" cy="31248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09AA0012-24CD-4DA2-B7DA-900F764E1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05" y="230215"/>
            <a:ext cx="11536325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Non-Technology Parameters for Prototype Initialization</a:t>
            </a:r>
          </a:p>
        </p:txBody>
      </p:sp>
      <p:sp>
        <p:nvSpPr>
          <p:cNvPr id="9" name="Left Brace 8">
            <a:extLst>
              <a:ext uri="{FF2B5EF4-FFF2-40B4-BE49-F238E27FC236}">
                <a16:creationId xmlns="" xmlns:a16="http://schemas.microsoft.com/office/drawing/2014/main" id="{8C440E81-8294-4AF2-900F-E0A6DC1AFDA5}"/>
              </a:ext>
            </a:extLst>
          </p:cNvPr>
          <p:cNvSpPr/>
          <p:nvPr/>
        </p:nvSpPr>
        <p:spPr>
          <a:xfrm rot="16200000" flipV="1">
            <a:off x="2288454" y="2505502"/>
            <a:ext cx="1280298" cy="4690292"/>
          </a:xfrm>
          <a:prstGeom prst="leftBrace">
            <a:avLst>
              <a:gd name="adj1" fmla="val 43957"/>
              <a:gd name="adj2" fmla="val 522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5AC9EF79-86E7-407E-9D74-141CCEA870EE}"/>
              </a:ext>
            </a:extLst>
          </p:cNvPr>
          <p:cNvSpPr/>
          <p:nvPr/>
        </p:nvSpPr>
        <p:spPr>
          <a:xfrm>
            <a:off x="2028935" y="5665760"/>
            <a:ext cx="1533526" cy="9620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DEER</a:t>
            </a:r>
          </a:p>
          <a:p>
            <a:pPr algn="ctr"/>
            <a:r>
              <a:rPr lang="en-US" dirty="0"/>
              <a:t>Independent Variables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252DA9C2-72A5-4528-8212-A3BA4C807773}"/>
              </a:ext>
            </a:extLst>
          </p:cNvPr>
          <p:cNvSpPr/>
          <p:nvPr/>
        </p:nvSpPr>
        <p:spPr>
          <a:xfrm>
            <a:off x="5168868" y="5665760"/>
            <a:ext cx="1533526" cy="9620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Parameter Name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D4598429-23DD-4FEF-9604-4CCE6304E012}"/>
              </a:ext>
            </a:extLst>
          </p:cNvPr>
          <p:cNvSpPr/>
          <p:nvPr/>
        </p:nvSpPr>
        <p:spPr>
          <a:xfrm>
            <a:off x="7322680" y="5665760"/>
            <a:ext cx="1533526" cy="9620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Parameter Value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="" xmlns:a16="http://schemas.microsoft.com/office/drawing/2014/main" id="{A31A22C1-E9E8-4413-A0BB-BE5DD01DC77D}"/>
              </a:ext>
            </a:extLst>
          </p:cNvPr>
          <p:cNvSpPr/>
          <p:nvPr/>
        </p:nvSpPr>
        <p:spPr>
          <a:xfrm rot="5400000">
            <a:off x="7286837" y="4669065"/>
            <a:ext cx="1595772" cy="278312"/>
          </a:xfrm>
          <a:prstGeom prst="rightArrow">
            <a:avLst>
              <a:gd name="adj1" fmla="val 27078"/>
              <a:gd name="adj2" fmla="val 114947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38895E12-9695-4A08-A592-8915BAAF54AD}"/>
              </a:ext>
            </a:extLst>
          </p:cNvPr>
          <p:cNvSpPr/>
          <p:nvPr/>
        </p:nvSpPr>
        <p:spPr>
          <a:xfrm>
            <a:off x="6998595" y="5033061"/>
            <a:ext cx="343785" cy="5213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B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="" xmlns:a16="http://schemas.microsoft.com/office/drawing/2014/main" id="{802E209C-DAB3-4D2C-87C2-8F4E2C2591AD}"/>
              </a:ext>
            </a:extLst>
          </p:cNvPr>
          <p:cNvSpPr/>
          <p:nvPr/>
        </p:nvSpPr>
        <p:spPr>
          <a:xfrm rot="5400000">
            <a:off x="5149145" y="4669065"/>
            <a:ext cx="1595772" cy="278312"/>
          </a:xfrm>
          <a:prstGeom prst="rightArrow">
            <a:avLst>
              <a:gd name="adj1" fmla="val 27078"/>
              <a:gd name="adj2" fmla="val 114947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2269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88F850D7-F44D-43D9-B5B7-17F17116B2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29" y="914400"/>
            <a:ext cx="12002742" cy="38627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09AA0012-24CD-4DA2-B7DA-900F764E1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05" y="230215"/>
            <a:ext cx="11536325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Technologies for Prototype Initialization</a:t>
            </a:r>
          </a:p>
        </p:txBody>
      </p:sp>
      <p:sp>
        <p:nvSpPr>
          <p:cNvPr id="9" name="Left Brace 8">
            <a:extLst>
              <a:ext uri="{FF2B5EF4-FFF2-40B4-BE49-F238E27FC236}">
                <a16:creationId xmlns="" xmlns:a16="http://schemas.microsoft.com/office/drawing/2014/main" id="{8C440E81-8294-4AF2-900F-E0A6DC1AFDA5}"/>
              </a:ext>
            </a:extLst>
          </p:cNvPr>
          <p:cNvSpPr/>
          <p:nvPr/>
        </p:nvSpPr>
        <p:spPr>
          <a:xfrm rot="16200000" flipV="1">
            <a:off x="3990328" y="2686918"/>
            <a:ext cx="1142078" cy="4338084"/>
          </a:xfrm>
          <a:prstGeom prst="leftBrace">
            <a:avLst>
              <a:gd name="adj1" fmla="val 45618"/>
              <a:gd name="adj2" fmla="val 522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5AC9EF79-86E7-407E-9D74-141CCEA870EE}"/>
              </a:ext>
            </a:extLst>
          </p:cNvPr>
          <p:cNvSpPr/>
          <p:nvPr/>
        </p:nvSpPr>
        <p:spPr>
          <a:xfrm>
            <a:off x="3676981" y="5642824"/>
            <a:ext cx="1533526" cy="9620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DEER</a:t>
            </a:r>
          </a:p>
          <a:p>
            <a:pPr algn="ctr"/>
            <a:r>
              <a:rPr lang="en-US" dirty="0"/>
              <a:t>Independent Variables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252DA9C2-72A5-4528-8212-A3BA4C807773}"/>
              </a:ext>
            </a:extLst>
          </p:cNvPr>
          <p:cNvSpPr/>
          <p:nvPr/>
        </p:nvSpPr>
        <p:spPr>
          <a:xfrm>
            <a:off x="6794268" y="5642824"/>
            <a:ext cx="1533526" cy="9620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Technology Identifier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="" xmlns:a16="http://schemas.microsoft.com/office/drawing/2014/main" id="{0793E319-1659-48B2-BEEF-D1BD7D98E198}"/>
              </a:ext>
            </a:extLst>
          </p:cNvPr>
          <p:cNvSpPr/>
          <p:nvPr/>
        </p:nvSpPr>
        <p:spPr>
          <a:xfrm rot="5400000">
            <a:off x="6900603" y="4806192"/>
            <a:ext cx="1320856" cy="278312"/>
          </a:xfrm>
          <a:prstGeom prst="rightArrow">
            <a:avLst>
              <a:gd name="adj1" fmla="val 27078"/>
              <a:gd name="adj2" fmla="val 114947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6705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D2791F4-B63D-4B66-AA75-B9E4AC8D8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Parameters for Technology Initialization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A313E06-ABA2-4A1F-8611-0A718B69DA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483" y="914400"/>
            <a:ext cx="6981825" cy="3886200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="" xmlns:a16="http://schemas.microsoft.com/office/drawing/2014/main" id="{6378540E-C77E-4AE4-990A-06D980036B79}"/>
              </a:ext>
            </a:extLst>
          </p:cNvPr>
          <p:cNvSpPr/>
          <p:nvPr/>
        </p:nvSpPr>
        <p:spPr>
          <a:xfrm rot="5400000">
            <a:off x="3051613" y="4838090"/>
            <a:ext cx="1320856" cy="278312"/>
          </a:xfrm>
          <a:prstGeom prst="rightArrow">
            <a:avLst>
              <a:gd name="adj1" fmla="val 27078"/>
              <a:gd name="adj2" fmla="val 114947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>
            <a:extLst>
              <a:ext uri="{FF2B5EF4-FFF2-40B4-BE49-F238E27FC236}">
                <a16:creationId xmlns="" xmlns:a16="http://schemas.microsoft.com/office/drawing/2014/main" id="{D2C831E0-D2B7-4BBE-915B-3D5C050D1CAB}"/>
              </a:ext>
            </a:extLst>
          </p:cNvPr>
          <p:cNvSpPr/>
          <p:nvPr/>
        </p:nvSpPr>
        <p:spPr>
          <a:xfrm rot="16200000" flipV="1">
            <a:off x="5108516" y="3737770"/>
            <a:ext cx="1142078" cy="2236380"/>
          </a:xfrm>
          <a:prstGeom prst="leftBrace">
            <a:avLst>
              <a:gd name="adj1" fmla="val 45618"/>
              <a:gd name="adj2" fmla="val 38605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6376D8E7-A996-4756-8CB5-5A11C2E61E90}"/>
              </a:ext>
            </a:extLst>
          </p:cNvPr>
          <p:cNvSpPr/>
          <p:nvPr/>
        </p:nvSpPr>
        <p:spPr>
          <a:xfrm>
            <a:off x="2934623" y="5642824"/>
            <a:ext cx="1533526" cy="9620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Technology Identifier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264A7182-74CE-4082-B536-9F3D096F9192}"/>
              </a:ext>
            </a:extLst>
          </p:cNvPr>
          <p:cNvSpPr/>
          <p:nvPr/>
        </p:nvSpPr>
        <p:spPr>
          <a:xfrm>
            <a:off x="5106411" y="5637674"/>
            <a:ext cx="1379446" cy="9620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Parameter List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="" xmlns:a16="http://schemas.microsoft.com/office/drawing/2014/main" id="{B6BF74BF-C8CC-48BA-863C-615BC26F6E45}"/>
              </a:ext>
            </a:extLst>
          </p:cNvPr>
          <p:cNvSpPr/>
          <p:nvPr/>
        </p:nvSpPr>
        <p:spPr>
          <a:xfrm>
            <a:off x="7443841" y="3631535"/>
            <a:ext cx="1320856" cy="278312"/>
          </a:xfrm>
          <a:prstGeom prst="rightArrow">
            <a:avLst>
              <a:gd name="adj1" fmla="val 27078"/>
              <a:gd name="adj2" fmla="val 114947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8938AEC4-D9EC-4178-8ACD-7122FDB1FE31}"/>
              </a:ext>
            </a:extLst>
          </p:cNvPr>
          <p:cNvSpPr/>
          <p:nvPr/>
        </p:nvSpPr>
        <p:spPr>
          <a:xfrm>
            <a:off x="8764697" y="3226981"/>
            <a:ext cx="2516443" cy="108983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If </a:t>
            </a:r>
            <a:r>
              <a:rPr lang="en-US" dirty="0" err="1"/>
              <a:t>IsMacro</a:t>
            </a:r>
            <a:r>
              <a:rPr lang="en-US" dirty="0"/>
              <a:t> = 1, then write as macro variable instead of PARAMETER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BF83D9EF-1561-46D3-B9E5-BFADB7788AFB}"/>
              </a:ext>
            </a:extLst>
          </p:cNvPr>
          <p:cNvSpPr/>
          <p:nvPr/>
        </p:nvSpPr>
        <p:spPr>
          <a:xfrm>
            <a:off x="9440768" y="2511188"/>
            <a:ext cx="343785" cy="5213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3DF295A1-6813-43BD-812E-2CFD43133D88}"/>
              </a:ext>
            </a:extLst>
          </p:cNvPr>
          <p:cNvSpPr/>
          <p:nvPr/>
        </p:nvSpPr>
        <p:spPr>
          <a:xfrm>
            <a:off x="6792418" y="5848625"/>
            <a:ext cx="343785" cy="5213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="" xmlns:a16="http://schemas.microsoft.com/office/drawing/2014/main" id="{FAB2D5E0-275C-4215-BF31-771799BDA15B}"/>
              </a:ext>
            </a:extLst>
          </p:cNvPr>
          <p:cNvSpPr/>
          <p:nvPr/>
        </p:nvSpPr>
        <p:spPr>
          <a:xfrm>
            <a:off x="3136604" y="2743200"/>
            <a:ext cx="1010093" cy="1579101"/>
          </a:xfrm>
          <a:prstGeom prst="roundRect">
            <a:avLst>
              <a:gd name="adj" fmla="val 5088"/>
            </a:avLst>
          </a:prstGeom>
          <a:noFill/>
          <a:ln w="3175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3676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3F9B83-E6C0-453B-AA01-E10777C41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Workbook-to-Database Data Flow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75B08E4-4231-43BD-98B2-067FF00D3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5B33B140-EA6A-4C8C-979C-6F301719C0FF}"/>
              </a:ext>
            </a:extLst>
          </p:cNvPr>
          <p:cNvSpPr/>
          <p:nvPr/>
        </p:nvSpPr>
        <p:spPr>
          <a:xfrm>
            <a:off x="1625046" y="1587330"/>
            <a:ext cx="2294282" cy="134585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Workbooks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FF9B2B0-1454-4543-98ED-A946788FAD87}"/>
              </a:ext>
            </a:extLst>
          </p:cNvPr>
          <p:cNvSpPr/>
          <p:nvPr/>
        </p:nvSpPr>
        <p:spPr>
          <a:xfrm>
            <a:off x="5305839" y="1773239"/>
            <a:ext cx="1580322" cy="97403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SQLite Input Database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61DE9292-83EC-411D-9C8B-59554B3EDDFB}"/>
              </a:ext>
            </a:extLst>
          </p:cNvPr>
          <p:cNvSpPr/>
          <p:nvPr/>
        </p:nvSpPr>
        <p:spPr>
          <a:xfrm>
            <a:off x="5386180" y="5279387"/>
            <a:ext cx="1419639" cy="9740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Supporting Text Files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418E751-93D0-4E52-B2A4-5533D51DA3E0}"/>
              </a:ext>
            </a:extLst>
          </p:cNvPr>
          <p:cNvSpPr/>
          <p:nvPr/>
        </p:nvSpPr>
        <p:spPr>
          <a:xfrm>
            <a:off x="8425899" y="3447656"/>
            <a:ext cx="1580323" cy="9740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SQLite Output Database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E8F572D1-88BD-42FD-B959-1F4E390FFCF9}"/>
              </a:ext>
            </a:extLst>
          </p:cNvPr>
          <p:cNvSpPr/>
          <p:nvPr/>
        </p:nvSpPr>
        <p:spPr>
          <a:xfrm>
            <a:off x="5102087" y="3446515"/>
            <a:ext cx="1987826" cy="9740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MASControl3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F79FA40D-B621-4B01-AC75-94D1745F9984}"/>
              </a:ext>
            </a:extLst>
          </p:cNvPr>
          <p:cNvSpPr/>
          <p:nvPr/>
        </p:nvSpPr>
        <p:spPr>
          <a:xfrm>
            <a:off x="1982026" y="3433537"/>
            <a:ext cx="1580322" cy="9740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Prototype Templates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DEFA35D4-1A67-4EF0-B6BB-87DD785FA179}"/>
              </a:ext>
            </a:extLst>
          </p:cNvPr>
          <p:cNvSpPr/>
          <p:nvPr/>
        </p:nvSpPr>
        <p:spPr>
          <a:xfrm>
            <a:off x="8431695" y="5279386"/>
            <a:ext cx="1580323" cy="9740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PostgreSQL </a:t>
            </a:r>
            <a:r>
              <a:rPr lang="en-US" dirty="0" err="1"/>
              <a:t>ExAnte</a:t>
            </a:r>
            <a:r>
              <a:rPr lang="en-US" dirty="0"/>
              <a:t> Database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="" xmlns:a16="http://schemas.microsoft.com/office/drawing/2014/main" id="{F06EB915-D02A-4CD8-8E1F-0DB26125DC5A}"/>
              </a:ext>
            </a:extLst>
          </p:cNvPr>
          <p:cNvCxnSpPr>
            <a:cxnSpLocks/>
            <a:stCxn id="4" idx="3"/>
            <a:endCxn id="5" idx="1"/>
          </p:cNvCxnSpPr>
          <p:nvPr/>
        </p:nvCxnSpPr>
        <p:spPr>
          <a:xfrm>
            <a:off x="3919328" y="2260257"/>
            <a:ext cx="1386511" cy="0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="" xmlns:a16="http://schemas.microsoft.com/office/drawing/2014/main" id="{D4ED7611-A6AE-4BB4-BE69-8FE88C935D0A}"/>
              </a:ext>
            </a:extLst>
          </p:cNvPr>
          <p:cNvCxnSpPr>
            <a:cxnSpLocks/>
            <a:stCxn id="4" idx="2"/>
            <a:endCxn id="9" idx="0"/>
          </p:cNvCxnSpPr>
          <p:nvPr/>
        </p:nvCxnSpPr>
        <p:spPr>
          <a:xfrm>
            <a:off x="2772187" y="2933184"/>
            <a:ext cx="0" cy="500353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="" xmlns:a16="http://schemas.microsoft.com/office/drawing/2014/main" id="{52B208F9-E532-4CEF-9352-C4C68DEEBFB6}"/>
              </a:ext>
            </a:extLst>
          </p:cNvPr>
          <p:cNvCxnSpPr>
            <a:cxnSpLocks/>
            <a:stCxn id="5" idx="2"/>
            <a:endCxn id="8" idx="0"/>
          </p:cNvCxnSpPr>
          <p:nvPr/>
        </p:nvCxnSpPr>
        <p:spPr>
          <a:xfrm>
            <a:off x="6096000" y="2747274"/>
            <a:ext cx="0" cy="699241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="" xmlns:a16="http://schemas.microsoft.com/office/drawing/2014/main" id="{7C519276-2DBD-4FB8-998A-89C087A1D076}"/>
              </a:ext>
            </a:extLst>
          </p:cNvPr>
          <p:cNvCxnSpPr>
            <a:cxnSpLocks/>
            <a:stCxn id="8" idx="3"/>
            <a:endCxn id="7" idx="1"/>
          </p:cNvCxnSpPr>
          <p:nvPr/>
        </p:nvCxnSpPr>
        <p:spPr>
          <a:xfrm>
            <a:off x="7089913" y="3933533"/>
            <a:ext cx="1335986" cy="1141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="" xmlns:a16="http://schemas.microsoft.com/office/drawing/2014/main" id="{B20ABC77-0B2D-42D0-B419-5D27D9E70336}"/>
              </a:ext>
            </a:extLst>
          </p:cNvPr>
          <p:cNvCxnSpPr>
            <a:cxnSpLocks/>
            <a:stCxn id="9" idx="3"/>
            <a:endCxn id="8" idx="1"/>
          </p:cNvCxnSpPr>
          <p:nvPr/>
        </p:nvCxnSpPr>
        <p:spPr>
          <a:xfrm>
            <a:off x="3562348" y="3920555"/>
            <a:ext cx="1539739" cy="12978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="" xmlns:a16="http://schemas.microsoft.com/office/drawing/2014/main" id="{4127B78F-F150-4624-88D9-2D86E8352C6A}"/>
              </a:ext>
            </a:extLst>
          </p:cNvPr>
          <p:cNvCxnSpPr>
            <a:cxnSpLocks/>
            <a:stCxn id="6" idx="0"/>
            <a:endCxn id="8" idx="2"/>
          </p:cNvCxnSpPr>
          <p:nvPr/>
        </p:nvCxnSpPr>
        <p:spPr>
          <a:xfrm flipV="1">
            <a:off x="6096000" y="4420550"/>
            <a:ext cx="0" cy="858837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="" xmlns:a16="http://schemas.microsoft.com/office/drawing/2014/main" id="{F170A9BC-7786-427E-96EF-4BBF1B5B3010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>
            <a:off x="9216061" y="4421691"/>
            <a:ext cx="5796" cy="857695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EE64B4DA-F9A9-4BDF-8558-599423D48B90}"/>
              </a:ext>
            </a:extLst>
          </p:cNvPr>
          <p:cNvSpPr/>
          <p:nvPr/>
        </p:nvSpPr>
        <p:spPr>
          <a:xfrm>
            <a:off x="8425899" y="1773239"/>
            <a:ext cx="1580323" cy="9740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Simulation </a:t>
            </a:r>
            <a:r>
              <a:rPr lang="en-US" dirty="0" err="1"/>
              <a:t>Input/Output</a:t>
            </a:r>
            <a:r>
              <a:rPr lang="en-US" dirty="0"/>
              <a:t> Files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="" xmlns:a16="http://schemas.microsoft.com/office/drawing/2014/main" id="{A73618D9-60E5-4392-8CB3-730A50ECA448}"/>
              </a:ext>
            </a:extLst>
          </p:cNvPr>
          <p:cNvCxnSpPr>
            <a:cxnSpLocks/>
            <a:stCxn id="8" idx="3"/>
            <a:endCxn id="22" idx="1"/>
          </p:cNvCxnSpPr>
          <p:nvPr/>
        </p:nvCxnSpPr>
        <p:spPr>
          <a:xfrm flipV="1">
            <a:off x="7089913" y="2260257"/>
            <a:ext cx="1335986" cy="1673276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22462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48C5464-23E6-4E4C-A217-514616070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Workbooks vs. SQLite Input Database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634359B-1D4D-442C-9F01-EB405777A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939" y="1450484"/>
            <a:ext cx="4123099" cy="4216985"/>
          </a:xfrm>
          <a:ln w="34925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Data Workbooks</a:t>
            </a:r>
          </a:p>
          <a:p>
            <a:r>
              <a:rPr lang="en-US" dirty="0"/>
              <a:t>More scattered</a:t>
            </a:r>
          </a:p>
          <a:p>
            <a:pPr lvl="1"/>
            <a:r>
              <a:rPr lang="en-US" dirty="0"/>
              <a:t>34 workbooks</a:t>
            </a:r>
          </a:p>
          <a:p>
            <a:pPr lvl="1"/>
            <a:r>
              <a:rPr lang="en-US" dirty="0"/>
              <a:t>~ 400 worksheets</a:t>
            </a:r>
          </a:p>
          <a:p>
            <a:r>
              <a:rPr lang="en-US" dirty="0"/>
              <a:t>Organized for data input and review</a:t>
            </a:r>
          </a:p>
          <a:p>
            <a:r>
              <a:rPr lang="en-US" dirty="0"/>
              <a:t>Intermediate calculations by worksheet formulas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="" xmlns:a16="http://schemas.microsoft.com/office/drawing/2014/main" id="{18CFFDF8-69B4-4FB2-9E0E-254C55D6925B}"/>
              </a:ext>
            </a:extLst>
          </p:cNvPr>
          <p:cNvSpPr txBox="1">
            <a:spLocks/>
          </p:cNvSpPr>
          <p:nvPr/>
        </p:nvSpPr>
        <p:spPr>
          <a:xfrm>
            <a:off x="7514376" y="1952950"/>
            <a:ext cx="4292097" cy="3212051"/>
          </a:xfrm>
          <a:prstGeom prst="rect">
            <a:avLst/>
          </a:prstGeom>
          <a:ln w="34925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SQLite Input Database</a:t>
            </a:r>
          </a:p>
          <a:p>
            <a:r>
              <a:rPr lang="en-US" dirty="0"/>
              <a:t>More condensed</a:t>
            </a:r>
          </a:p>
          <a:p>
            <a:pPr lvl="1"/>
            <a:r>
              <a:rPr lang="en-US" dirty="0"/>
              <a:t>46 tables</a:t>
            </a:r>
          </a:p>
          <a:p>
            <a:pPr lvl="1"/>
            <a:r>
              <a:rPr lang="en-US" dirty="0"/>
              <a:t>Several sheets/workbook</a:t>
            </a:r>
          </a:p>
          <a:p>
            <a:r>
              <a:rPr lang="en-US" dirty="0"/>
              <a:t>Organized for efficient operation of MASControl3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="" xmlns:a16="http://schemas.microsoft.com/office/drawing/2014/main" id="{29867E89-512F-49A0-9E1C-D19EC8F83B18}"/>
              </a:ext>
            </a:extLst>
          </p:cNvPr>
          <p:cNvCxnSpPr>
            <a:cxnSpLocks/>
            <a:stCxn id="3" idx="3"/>
            <a:endCxn id="5" idx="1"/>
          </p:cNvCxnSpPr>
          <p:nvPr/>
        </p:nvCxnSpPr>
        <p:spPr>
          <a:xfrm flipV="1">
            <a:off x="4409038" y="3558976"/>
            <a:ext cx="3105338" cy="1"/>
          </a:xfrm>
          <a:prstGeom prst="straightConnector1">
            <a:avLst/>
          </a:prstGeom>
          <a:ln w="3492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="" xmlns:a16="http://schemas.microsoft.com/office/drawing/2014/main" id="{3BC9BCB1-4012-4CB2-8DD4-427A58DCBA93}"/>
              </a:ext>
            </a:extLst>
          </p:cNvPr>
          <p:cNvSpPr txBox="1">
            <a:spLocks/>
          </p:cNvSpPr>
          <p:nvPr/>
        </p:nvSpPr>
        <p:spPr>
          <a:xfrm>
            <a:off x="5029201" y="1971244"/>
            <a:ext cx="1865012" cy="1587731"/>
          </a:xfrm>
          <a:prstGeom prst="rect">
            <a:avLst/>
          </a:prstGeom>
          <a:ln w="34925"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Export Tool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Merges worksheet tables</a:t>
            </a:r>
          </a:p>
        </p:txBody>
      </p:sp>
    </p:spTree>
    <p:extLst>
      <p:ext uri="{BB962C8B-B14F-4D97-AF65-F5344CB8AC3E}">
        <p14:creationId xmlns:p14="http://schemas.microsoft.com/office/powerpoint/2010/main" val="13208896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DC3314E-BA3B-4505-AD8C-BB6A41273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Workbook Folders -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36BAA91-2144-47E6-B56E-25A082704F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NonTechWorkbooks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Build list of non-tech parameters for prototypes</a:t>
            </a:r>
          </a:p>
          <a:p>
            <a:pPr lvl="1"/>
            <a:r>
              <a:rPr lang="en-US" dirty="0"/>
              <a:t>Build list of </a:t>
            </a:r>
            <a:r>
              <a:rPr lang="en-US" dirty="0" err="1"/>
              <a:t>TechIDs</a:t>
            </a:r>
            <a:r>
              <a:rPr lang="en-US" dirty="0"/>
              <a:t> for prototypes</a:t>
            </a:r>
          </a:p>
          <a:p>
            <a:pPr lvl="1"/>
            <a:r>
              <a:rPr lang="en-US" dirty="0"/>
              <a:t>Build </a:t>
            </a:r>
            <a:r>
              <a:rPr lang="en-US" dirty="0" err="1"/>
              <a:t>VariTech</a:t>
            </a:r>
            <a:r>
              <a:rPr lang="en-US" dirty="0"/>
              <a:t> lists of </a:t>
            </a:r>
            <a:r>
              <a:rPr lang="en-US" dirty="0" err="1"/>
              <a:t>TechIDs</a:t>
            </a:r>
            <a:r>
              <a:rPr lang="en-US" dirty="0"/>
              <a:t> for measures</a:t>
            </a:r>
          </a:p>
          <a:p>
            <a:r>
              <a:rPr lang="en-US" dirty="0" err="1"/>
              <a:t>TechWorkbooks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Contain data for all Technologies</a:t>
            </a:r>
          </a:p>
          <a:p>
            <a:r>
              <a:rPr lang="en-US" dirty="0"/>
              <a:t>Measures:</a:t>
            </a:r>
          </a:p>
          <a:p>
            <a:pPr lvl="1"/>
            <a:r>
              <a:rPr lang="en-US" dirty="0"/>
              <a:t>Technology assignments for each measure</a:t>
            </a:r>
          </a:p>
          <a:p>
            <a:pPr lvl="1"/>
            <a:r>
              <a:rPr lang="en-US" dirty="0"/>
              <a:t>Applicability of measures (Bldg. Type, Location, Climate, HVAC type)</a:t>
            </a:r>
          </a:p>
          <a:p>
            <a:pPr lvl="1"/>
            <a:r>
              <a:rPr lang="en-US" dirty="0"/>
              <a:t>Normalization units</a:t>
            </a:r>
          </a:p>
          <a:p>
            <a:r>
              <a:rPr lang="en-US" dirty="0"/>
              <a:t>Geometry:  create prototype templates</a:t>
            </a:r>
          </a:p>
          <a:p>
            <a:r>
              <a:rPr lang="en-US" dirty="0"/>
              <a:t>Tools:  Utility workbook to transfer data to SQLite database</a:t>
            </a:r>
          </a:p>
          <a:p>
            <a:r>
              <a:rPr lang="en-US" dirty="0" err="1"/>
              <a:t>LibraryTools</a:t>
            </a:r>
            <a:r>
              <a:rPr lang="en-US" dirty="0"/>
              <a:t>:  Utilities to create UsrLib.dat file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663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MASControl Training 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563" y="1087681"/>
            <a:ext cx="11115413" cy="553137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Overview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Program setup and operation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Live demo: enable and run an existing measure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DEER Measures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Basic definitions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Development environment map and tools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Live demo: add a new DEER measure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Non-DEER Measures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Live demo: add a new non-DEER measure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Results review and processing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Working with DEER models in eQuest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Questions and Discussion</a:t>
            </a:r>
          </a:p>
        </p:txBody>
      </p:sp>
    </p:spTree>
    <p:extLst>
      <p:ext uri="{BB962C8B-B14F-4D97-AF65-F5344CB8AC3E}">
        <p14:creationId xmlns:p14="http://schemas.microsoft.com/office/powerpoint/2010/main" val="9842972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AFFA985-B491-4842-956C-F19A4F8D6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Non-Tech Workbooks – Parameter and Tech Lists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B08613E-8786-49CC-86D0-6BAF03C5C5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696"/>
          <a:stretch/>
        </p:blipFill>
        <p:spPr>
          <a:xfrm>
            <a:off x="133349" y="3348194"/>
            <a:ext cx="11751207" cy="335740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04F3029E-B19B-45AA-A19F-79F6A21F62D2}"/>
              </a:ext>
            </a:extLst>
          </p:cNvPr>
          <p:cNvSpPr/>
          <p:nvPr/>
        </p:nvSpPr>
        <p:spPr>
          <a:xfrm>
            <a:off x="1857375" y="1486119"/>
            <a:ext cx="1533526" cy="9620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DEER</a:t>
            </a:r>
          </a:p>
          <a:p>
            <a:pPr algn="ctr"/>
            <a:r>
              <a:rPr lang="en-US" dirty="0"/>
              <a:t>Independent Variables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5FE9A7BD-A8D7-4075-A9EB-6440B48B0CED}"/>
              </a:ext>
            </a:extLst>
          </p:cNvPr>
          <p:cNvSpPr/>
          <p:nvPr/>
        </p:nvSpPr>
        <p:spPr>
          <a:xfrm>
            <a:off x="5086350" y="1486119"/>
            <a:ext cx="1533526" cy="9620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Prototype Initialization Parameters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7BD26FC-4CC4-45E0-B405-00EB83A91E1B}"/>
              </a:ext>
            </a:extLst>
          </p:cNvPr>
          <p:cNvSpPr/>
          <p:nvPr/>
        </p:nvSpPr>
        <p:spPr>
          <a:xfrm>
            <a:off x="7562850" y="1450478"/>
            <a:ext cx="1495424" cy="9620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Prototype Initialization Technologies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E8339950-D9CD-42BA-9F57-417279DD0D9A}"/>
              </a:ext>
            </a:extLst>
          </p:cNvPr>
          <p:cNvSpPr/>
          <p:nvPr/>
        </p:nvSpPr>
        <p:spPr>
          <a:xfrm>
            <a:off x="9353550" y="1450477"/>
            <a:ext cx="1833562" cy="9620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VariTech</a:t>
            </a:r>
            <a:r>
              <a:rPr lang="en-US" dirty="0"/>
              <a:t> Measure Technologies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0DA9DC38-5016-4951-9640-677F7873A9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2375"/>
          <a:stretch/>
        </p:blipFill>
        <p:spPr>
          <a:xfrm>
            <a:off x="133349" y="2994696"/>
            <a:ext cx="11751208" cy="354076"/>
          </a:xfrm>
          <a:prstGeom prst="rect">
            <a:avLst/>
          </a:prstGeom>
        </p:spPr>
      </p:pic>
      <p:sp>
        <p:nvSpPr>
          <p:cNvPr id="10" name="Left Brace 9">
            <a:extLst>
              <a:ext uri="{FF2B5EF4-FFF2-40B4-BE49-F238E27FC236}">
                <a16:creationId xmlns="" xmlns:a16="http://schemas.microsoft.com/office/drawing/2014/main" id="{AF94DD91-67C6-428D-8CE4-35DAC89911C0}"/>
              </a:ext>
            </a:extLst>
          </p:cNvPr>
          <p:cNvSpPr/>
          <p:nvPr/>
        </p:nvSpPr>
        <p:spPr>
          <a:xfrm rot="5400000">
            <a:off x="2371284" y="1469286"/>
            <a:ext cx="496182" cy="2838450"/>
          </a:xfrm>
          <a:prstGeom prst="leftBrace">
            <a:avLst>
              <a:gd name="adj1" fmla="val 45618"/>
              <a:gd name="adj2" fmla="val 522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e 11">
            <a:extLst>
              <a:ext uri="{FF2B5EF4-FFF2-40B4-BE49-F238E27FC236}">
                <a16:creationId xmlns="" xmlns:a16="http://schemas.microsoft.com/office/drawing/2014/main" id="{A43873FE-3542-4D47-AE25-6BA533374175}"/>
              </a:ext>
            </a:extLst>
          </p:cNvPr>
          <p:cNvSpPr/>
          <p:nvPr/>
        </p:nvSpPr>
        <p:spPr>
          <a:xfrm rot="5400000">
            <a:off x="5685982" y="1116858"/>
            <a:ext cx="496182" cy="3543299"/>
          </a:xfrm>
          <a:prstGeom prst="leftBrace">
            <a:avLst>
              <a:gd name="adj1" fmla="val 45618"/>
              <a:gd name="adj2" fmla="val 522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Brace 12">
            <a:extLst>
              <a:ext uri="{FF2B5EF4-FFF2-40B4-BE49-F238E27FC236}">
                <a16:creationId xmlns="" xmlns:a16="http://schemas.microsoft.com/office/drawing/2014/main" id="{5B2F3EEA-95C8-4766-969F-DC028F8DA5DE}"/>
              </a:ext>
            </a:extLst>
          </p:cNvPr>
          <p:cNvSpPr/>
          <p:nvPr/>
        </p:nvSpPr>
        <p:spPr>
          <a:xfrm rot="5400000">
            <a:off x="8100571" y="2331297"/>
            <a:ext cx="496182" cy="1114425"/>
          </a:xfrm>
          <a:prstGeom prst="leftBrace">
            <a:avLst>
              <a:gd name="adj1" fmla="val 45618"/>
              <a:gd name="adj2" fmla="val 522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Brace 13">
            <a:extLst>
              <a:ext uri="{FF2B5EF4-FFF2-40B4-BE49-F238E27FC236}">
                <a16:creationId xmlns="" xmlns:a16="http://schemas.microsoft.com/office/drawing/2014/main" id="{DBF8655E-26C5-4A3B-9BF8-DD44211F0AC0}"/>
              </a:ext>
            </a:extLst>
          </p:cNvPr>
          <p:cNvSpPr/>
          <p:nvPr/>
        </p:nvSpPr>
        <p:spPr>
          <a:xfrm rot="5400000">
            <a:off x="10043670" y="1655019"/>
            <a:ext cx="496184" cy="2466976"/>
          </a:xfrm>
          <a:prstGeom prst="leftBrace">
            <a:avLst>
              <a:gd name="adj1" fmla="val 45618"/>
              <a:gd name="adj2" fmla="val 522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C1336A45-2424-46B3-9A95-FFD9D9CFF94B}"/>
              </a:ext>
            </a:extLst>
          </p:cNvPr>
          <p:cNvSpPr/>
          <p:nvPr/>
        </p:nvSpPr>
        <p:spPr>
          <a:xfrm>
            <a:off x="3390901" y="5932967"/>
            <a:ext cx="1695449" cy="446568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00BB1215-668C-4983-83B9-B52AD3552AEE}"/>
              </a:ext>
            </a:extLst>
          </p:cNvPr>
          <p:cNvSpPr/>
          <p:nvPr/>
        </p:nvSpPr>
        <p:spPr>
          <a:xfrm>
            <a:off x="5105401" y="2982432"/>
            <a:ext cx="1695449" cy="446568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 Brace 16">
            <a:extLst>
              <a:ext uri="{FF2B5EF4-FFF2-40B4-BE49-F238E27FC236}">
                <a16:creationId xmlns="" xmlns:a16="http://schemas.microsoft.com/office/drawing/2014/main" id="{46267DDF-1BE6-4DF1-BE27-1BCD0D19C4B9}"/>
              </a:ext>
            </a:extLst>
          </p:cNvPr>
          <p:cNvSpPr/>
          <p:nvPr/>
        </p:nvSpPr>
        <p:spPr>
          <a:xfrm rot="5400000">
            <a:off x="4322135" y="5437259"/>
            <a:ext cx="204456" cy="771526"/>
          </a:xfrm>
          <a:prstGeom prst="leftBrace">
            <a:avLst>
              <a:gd name="adj1" fmla="val 45618"/>
              <a:gd name="adj2" fmla="val 41313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="" xmlns:a16="http://schemas.microsoft.com/office/drawing/2014/main" id="{A0512851-2D6C-43E7-8814-32267B87F297}"/>
              </a:ext>
            </a:extLst>
          </p:cNvPr>
          <p:cNvCxnSpPr>
            <a:cxnSpLocks/>
          </p:cNvCxnSpPr>
          <p:nvPr/>
        </p:nvCxnSpPr>
        <p:spPr>
          <a:xfrm>
            <a:off x="3257550" y="2193075"/>
            <a:ext cx="1242256" cy="3293325"/>
          </a:xfrm>
          <a:prstGeom prst="straightConnector1">
            <a:avLst/>
          </a:prstGeom>
          <a:ln w="317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727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36714CDA-758E-4EA7-880D-3D37BB52EE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07" y="1648047"/>
            <a:ext cx="11945735" cy="31248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09AA0012-24CD-4DA2-B7DA-900F764E1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05" y="230215"/>
            <a:ext cx="11536325" cy="1073349"/>
          </a:xfrm>
        </p:spPr>
        <p:txBody>
          <a:bodyPr>
            <a:normAutofit fontScale="90000"/>
          </a:bodyPr>
          <a:lstStyle/>
          <a:p>
            <a:r>
              <a:rPr lang="en-US" dirty="0"/>
              <a:t>Tracing Non-Technology Parameters from Database to Source Workbook</a:t>
            </a:r>
          </a:p>
        </p:txBody>
      </p:sp>
      <p:sp>
        <p:nvSpPr>
          <p:cNvPr id="9" name="Left Brace 8">
            <a:extLst>
              <a:ext uri="{FF2B5EF4-FFF2-40B4-BE49-F238E27FC236}">
                <a16:creationId xmlns="" xmlns:a16="http://schemas.microsoft.com/office/drawing/2014/main" id="{8C440E81-8294-4AF2-900F-E0A6DC1AFDA5}"/>
              </a:ext>
            </a:extLst>
          </p:cNvPr>
          <p:cNvSpPr/>
          <p:nvPr/>
        </p:nvSpPr>
        <p:spPr>
          <a:xfrm rot="16200000" flipV="1">
            <a:off x="2288454" y="2505502"/>
            <a:ext cx="1280298" cy="4690292"/>
          </a:xfrm>
          <a:prstGeom prst="leftBrace">
            <a:avLst>
              <a:gd name="adj1" fmla="val 43957"/>
              <a:gd name="adj2" fmla="val 522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5AC9EF79-86E7-407E-9D74-141CCEA870EE}"/>
              </a:ext>
            </a:extLst>
          </p:cNvPr>
          <p:cNvSpPr/>
          <p:nvPr/>
        </p:nvSpPr>
        <p:spPr>
          <a:xfrm>
            <a:off x="2028935" y="5665760"/>
            <a:ext cx="1533526" cy="9620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DEER</a:t>
            </a:r>
          </a:p>
          <a:p>
            <a:pPr algn="ctr"/>
            <a:r>
              <a:rPr lang="en-US" dirty="0"/>
              <a:t>Independent Variables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252DA9C2-72A5-4528-8212-A3BA4C807773}"/>
              </a:ext>
            </a:extLst>
          </p:cNvPr>
          <p:cNvSpPr/>
          <p:nvPr/>
        </p:nvSpPr>
        <p:spPr>
          <a:xfrm>
            <a:off x="5168868" y="5665760"/>
            <a:ext cx="1533526" cy="9620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Parameter Name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D4598429-23DD-4FEF-9604-4CCE6304E012}"/>
              </a:ext>
            </a:extLst>
          </p:cNvPr>
          <p:cNvSpPr/>
          <p:nvPr/>
        </p:nvSpPr>
        <p:spPr>
          <a:xfrm>
            <a:off x="7322680" y="5665760"/>
            <a:ext cx="1533526" cy="9620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Parameter Value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="" xmlns:a16="http://schemas.microsoft.com/office/drawing/2014/main" id="{A31A22C1-E9E8-4413-A0BB-BE5DD01DC77D}"/>
              </a:ext>
            </a:extLst>
          </p:cNvPr>
          <p:cNvSpPr/>
          <p:nvPr/>
        </p:nvSpPr>
        <p:spPr>
          <a:xfrm rot="5400000">
            <a:off x="7286837" y="4669065"/>
            <a:ext cx="1595772" cy="278312"/>
          </a:xfrm>
          <a:prstGeom prst="rightArrow">
            <a:avLst>
              <a:gd name="adj1" fmla="val 27078"/>
              <a:gd name="adj2" fmla="val 114947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38895E12-9695-4A08-A592-8915BAAF54AD}"/>
              </a:ext>
            </a:extLst>
          </p:cNvPr>
          <p:cNvSpPr/>
          <p:nvPr/>
        </p:nvSpPr>
        <p:spPr>
          <a:xfrm>
            <a:off x="6998595" y="5033061"/>
            <a:ext cx="343785" cy="5213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B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="" xmlns:a16="http://schemas.microsoft.com/office/drawing/2014/main" id="{802E209C-DAB3-4D2C-87C2-8F4E2C2591AD}"/>
              </a:ext>
            </a:extLst>
          </p:cNvPr>
          <p:cNvSpPr/>
          <p:nvPr/>
        </p:nvSpPr>
        <p:spPr>
          <a:xfrm rot="5400000">
            <a:off x="5149145" y="4669065"/>
            <a:ext cx="1595772" cy="278312"/>
          </a:xfrm>
          <a:prstGeom prst="rightArrow">
            <a:avLst>
              <a:gd name="adj1" fmla="val 27078"/>
              <a:gd name="adj2" fmla="val 114947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="" xmlns:a16="http://schemas.microsoft.com/office/drawing/2014/main" id="{B39CAD47-B249-4CB9-BBDD-34781D8D9FF0}"/>
              </a:ext>
            </a:extLst>
          </p:cNvPr>
          <p:cNvSpPr/>
          <p:nvPr/>
        </p:nvSpPr>
        <p:spPr>
          <a:xfrm>
            <a:off x="8856206" y="2642189"/>
            <a:ext cx="2846649" cy="1368145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305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4BFF6B6-D77E-402B-9356-9F170BE9A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Technology Workbooks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01EEFA8-9D90-45D1-87F1-FC35349F98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Eight Existing Technology Workbooks – by Category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TechData_Envelope.xlsm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TechData_NonResLtgPlugs.xlsm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TechData_ResApplianceLtg.xlsm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TechData_MscHVAC.xlsm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TechData_PkgHVAC.xlsm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TechData_Plant.xlsm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TechData_DHW.xlsm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TechData_Msc.xlsm</a:t>
            </a:r>
          </a:p>
        </p:txBody>
      </p:sp>
    </p:spTree>
    <p:extLst>
      <p:ext uri="{BB962C8B-B14F-4D97-AF65-F5344CB8AC3E}">
        <p14:creationId xmlns:p14="http://schemas.microsoft.com/office/powerpoint/2010/main" val="59948344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FD3DA1F-6581-4598-AEF7-141C84439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Technology Workbook 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BDF2902-E154-4B40-8A9E-24D7BA79B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Three key table types in each Tech workbook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Sheet </a:t>
            </a:r>
            <a:r>
              <a:rPr lang="en-US" dirty="0" err="1"/>
              <a:t>TechTypeDefinitions</a:t>
            </a:r>
            <a:r>
              <a:rPr lang="en-US" dirty="0"/>
              <a:t>: one per workbook</a:t>
            </a:r>
          </a:p>
          <a:p>
            <a:pPr lvl="1"/>
            <a:r>
              <a:rPr lang="en-US" dirty="0" err="1"/>
              <a:t>TechTypeID</a:t>
            </a:r>
            <a:endParaRPr lang="en-US" dirty="0"/>
          </a:p>
          <a:p>
            <a:pPr lvl="1"/>
            <a:r>
              <a:rPr lang="en-US" dirty="0"/>
              <a:t>List of Parameters for each </a:t>
            </a:r>
            <a:r>
              <a:rPr lang="en-US" dirty="0" err="1"/>
              <a:t>TechType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Sheet </a:t>
            </a:r>
            <a:r>
              <a:rPr lang="en-US" dirty="0" err="1"/>
              <a:t>TechData</a:t>
            </a:r>
            <a:r>
              <a:rPr lang="en-US" dirty="0"/>
              <a:t>: one or more per workbook (name can vary)</a:t>
            </a:r>
          </a:p>
          <a:p>
            <a:pPr lvl="1"/>
            <a:r>
              <a:rPr lang="en-US" dirty="0"/>
              <a:t>Unique TechID for each Technology</a:t>
            </a:r>
          </a:p>
          <a:p>
            <a:pPr lvl="1"/>
            <a:r>
              <a:rPr lang="en-US" dirty="0"/>
              <a:t>Assigned </a:t>
            </a:r>
            <a:r>
              <a:rPr lang="en-US" dirty="0" err="1"/>
              <a:t>TechTypeID</a:t>
            </a:r>
            <a:endParaRPr lang="en-US" dirty="0"/>
          </a:p>
          <a:p>
            <a:pPr lvl="1"/>
            <a:r>
              <a:rPr lang="en-US" dirty="0"/>
              <a:t>Values for each Parameter in the </a:t>
            </a:r>
            <a:r>
              <a:rPr lang="en-US" dirty="0" err="1"/>
              <a:t>TechType</a:t>
            </a:r>
            <a:r>
              <a:rPr lang="en-US" dirty="0"/>
              <a:t> definition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Sheet </a:t>
            </a:r>
            <a:r>
              <a:rPr lang="en-US" dirty="0" err="1"/>
              <a:t>ParamDefn</a:t>
            </a:r>
            <a:r>
              <a:rPr lang="en-US" dirty="0"/>
              <a:t>: one per workbook</a:t>
            </a:r>
          </a:p>
          <a:p>
            <a:pPr lvl="1"/>
            <a:r>
              <a:rPr lang="en-US" dirty="0"/>
              <a:t>List of all Parameter names used in the workbook</a:t>
            </a:r>
          </a:p>
          <a:p>
            <a:pPr lvl="1"/>
            <a:r>
              <a:rPr lang="en-US" dirty="0"/>
              <a:t>Can use </a:t>
            </a:r>
            <a:r>
              <a:rPr lang="en-US" dirty="0" err="1"/>
              <a:t>MacroOrParam</a:t>
            </a:r>
            <a:r>
              <a:rPr lang="en-US" dirty="0"/>
              <a:t> column to indicate if DOE2 macro variable</a:t>
            </a:r>
          </a:p>
          <a:p>
            <a:pPr lvl="2"/>
            <a:r>
              <a:rPr lang="en-US" dirty="0"/>
              <a:t>This column is optional in the table</a:t>
            </a:r>
          </a:p>
          <a:p>
            <a:pPr lvl="2"/>
            <a:r>
              <a:rPr lang="en-US" dirty="0"/>
              <a:t>Default is PARAMETER only</a:t>
            </a:r>
          </a:p>
          <a:p>
            <a:pPr lvl="2"/>
            <a:r>
              <a:rPr lang="en-US" dirty="0"/>
              <a:t>B is both PARAMETER and DOE2 macro variable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58874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BDB00A-66A4-4675-94A1-EA99D7A66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9734"/>
            <a:ext cx="10515600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Tracing Technology Data – e.g.: COOLING-EIR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FE04E4AB-D903-4CC2-B70B-04A36B6C53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" y="883919"/>
            <a:ext cx="8904768" cy="3638862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9F99CA2B-413C-4568-9BA8-1F09B699157F}"/>
              </a:ext>
            </a:extLst>
          </p:cNvPr>
          <p:cNvSpPr/>
          <p:nvPr/>
        </p:nvSpPr>
        <p:spPr>
          <a:xfrm>
            <a:off x="1859281" y="3284109"/>
            <a:ext cx="3684270" cy="343011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llout: Bent Line 9">
            <a:extLst>
              <a:ext uri="{FF2B5EF4-FFF2-40B4-BE49-F238E27FC236}">
                <a16:creationId xmlns="" xmlns:a16="http://schemas.microsoft.com/office/drawing/2014/main" id="{68F135C5-8AE4-471F-A4CC-03425DE53C55}"/>
              </a:ext>
            </a:extLst>
          </p:cNvPr>
          <p:cNvSpPr/>
          <p:nvPr/>
        </p:nvSpPr>
        <p:spPr>
          <a:xfrm>
            <a:off x="8207539" y="2830774"/>
            <a:ext cx="3684270" cy="1044051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0616"/>
              <a:gd name="adj6" fmla="val -76408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Step 1:</a:t>
            </a:r>
          </a:p>
          <a:p>
            <a:r>
              <a:rPr lang="en-US" dirty="0"/>
              <a:t>Find keyword of interest, and note parameter name</a:t>
            </a:r>
          </a:p>
        </p:txBody>
      </p:sp>
      <p:sp>
        <p:nvSpPr>
          <p:cNvPr id="11" name="Callout: Bent Line 10">
            <a:extLst>
              <a:ext uri="{FF2B5EF4-FFF2-40B4-BE49-F238E27FC236}">
                <a16:creationId xmlns="" xmlns:a16="http://schemas.microsoft.com/office/drawing/2014/main" id="{862DF344-0151-4F81-98CD-CF0B9536C83C}"/>
              </a:ext>
            </a:extLst>
          </p:cNvPr>
          <p:cNvSpPr/>
          <p:nvPr/>
        </p:nvSpPr>
        <p:spPr>
          <a:xfrm>
            <a:off x="8088630" y="1325824"/>
            <a:ext cx="3684270" cy="1044051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1488"/>
              <a:gd name="adj6" fmla="val -68962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Step 2:</a:t>
            </a:r>
          </a:p>
          <a:p>
            <a:r>
              <a:rPr lang="en-US" dirty="0"/>
              <a:t>Search for the parameter name from the top of the file: note the TechID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="" xmlns:a16="http://schemas.microsoft.com/office/drawing/2014/main" id="{1ED2F587-00FB-4775-835E-0815BB822267}"/>
              </a:ext>
            </a:extLst>
          </p:cNvPr>
          <p:cNvSpPr/>
          <p:nvPr/>
        </p:nvSpPr>
        <p:spPr>
          <a:xfrm>
            <a:off x="1859280" y="2369876"/>
            <a:ext cx="6229349" cy="32273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B6A08E08-DE66-4812-BB7B-9EE53B9841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984" y="4438650"/>
            <a:ext cx="9848850" cy="2419350"/>
          </a:xfrm>
          <a:prstGeom prst="rect">
            <a:avLst/>
          </a:prstGeom>
        </p:spPr>
      </p:pic>
      <p:sp>
        <p:nvSpPr>
          <p:cNvPr id="14" name="Callout: Bent Line 13">
            <a:extLst>
              <a:ext uri="{FF2B5EF4-FFF2-40B4-BE49-F238E27FC236}">
                <a16:creationId xmlns="" xmlns:a16="http://schemas.microsoft.com/office/drawing/2014/main" id="{92A09146-D11A-4FDD-AF42-FC659891956C}"/>
              </a:ext>
            </a:extLst>
          </p:cNvPr>
          <p:cNvSpPr/>
          <p:nvPr/>
        </p:nvSpPr>
        <p:spPr>
          <a:xfrm>
            <a:off x="8207539" y="4031236"/>
            <a:ext cx="3684270" cy="1044051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32142"/>
              <a:gd name="adj6" fmla="val -123564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Step 3:</a:t>
            </a:r>
          </a:p>
          <a:p>
            <a:r>
              <a:rPr lang="en-US" dirty="0"/>
              <a:t>Find the TechID in the Technology table in the database</a:t>
            </a:r>
          </a:p>
        </p:txBody>
      </p:sp>
      <p:sp>
        <p:nvSpPr>
          <p:cNvPr id="16" name="Callout: Bent Line 15">
            <a:extLst>
              <a:ext uri="{FF2B5EF4-FFF2-40B4-BE49-F238E27FC236}">
                <a16:creationId xmlns="" xmlns:a16="http://schemas.microsoft.com/office/drawing/2014/main" id="{72A6518F-511E-4227-9A97-6032A8A237FB}"/>
              </a:ext>
            </a:extLst>
          </p:cNvPr>
          <p:cNvSpPr/>
          <p:nvPr/>
        </p:nvSpPr>
        <p:spPr>
          <a:xfrm>
            <a:off x="8344699" y="5886817"/>
            <a:ext cx="3684270" cy="98134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8644"/>
              <a:gd name="adj6" fmla="val -17256"/>
            </a:avLst>
          </a:prstGeom>
          <a:solidFill>
            <a:schemeClr val="accent1">
              <a:lumMod val="7500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Step 4:</a:t>
            </a:r>
          </a:p>
          <a:p>
            <a:r>
              <a:rPr lang="en-US" dirty="0"/>
              <a:t>Note the source </a:t>
            </a:r>
            <a:r>
              <a:rPr lang="en-US" dirty="0" err="1"/>
              <a:t>workbook:worksheet</a:t>
            </a:r>
            <a:endParaRPr lang="en-US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9B902F20-C8CC-49EC-B6E0-B2AB6CC7C276}"/>
              </a:ext>
            </a:extLst>
          </p:cNvPr>
          <p:cNvSpPr/>
          <p:nvPr/>
        </p:nvSpPr>
        <p:spPr>
          <a:xfrm>
            <a:off x="1584960" y="5311506"/>
            <a:ext cx="8153400" cy="327606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1">
            <a:extLst>
              <a:ext uri="{FF2B5EF4-FFF2-40B4-BE49-F238E27FC236}">
                <a16:creationId xmlns="" xmlns:a16="http://schemas.microsoft.com/office/drawing/2014/main" id="{5B4A8043-41A0-45EA-9E4C-53417749A538}"/>
              </a:ext>
            </a:extLst>
          </p:cNvPr>
          <p:cNvSpPr/>
          <p:nvPr/>
        </p:nvSpPr>
        <p:spPr>
          <a:xfrm rot="16200000" flipV="1">
            <a:off x="4014555" y="2856025"/>
            <a:ext cx="577857" cy="278312"/>
          </a:xfrm>
          <a:prstGeom prst="rightArrow">
            <a:avLst>
              <a:gd name="adj1" fmla="val 27078"/>
              <a:gd name="adj2" fmla="val 114947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490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25DB0DF-D859-4111-9A70-68E7848D4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Measure Workbooks – Residential and Non-Residential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36C9182-DB50-4970-8E02-347B267C32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/>
              <a:t>Measures sheet:</a:t>
            </a:r>
          </a:p>
          <a:p>
            <a:r>
              <a:rPr lang="en-US" dirty="0"/>
              <a:t>Unique </a:t>
            </a:r>
            <a:r>
              <a:rPr lang="en-US" dirty="0" err="1"/>
              <a:t>MeasureID</a:t>
            </a:r>
            <a:endParaRPr lang="en-US" dirty="0"/>
          </a:p>
          <a:p>
            <a:r>
              <a:rPr lang="en-US" dirty="0"/>
              <a:t>TechID assignments for each measure case (Pre, Std, </a:t>
            </a:r>
            <a:r>
              <a:rPr lang="en-US" dirty="0" err="1"/>
              <a:t>Msr</a:t>
            </a:r>
            <a:r>
              <a:rPr lang="en-US" dirty="0"/>
              <a:t>)</a:t>
            </a:r>
          </a:p>
          <a:p>
            <a:r>
              <a:rPr lang="en-US" dirty="0"/>
              <a:t>Applicabilities</a:t>
            </a:r>
          </a:p>
          <a:p>
            <a:pPr lvl="1"/>
            <a:r>
              <a:rPr lang="en-US" dirty="0"/>
              <a:t>Set valid CZ, vintage, </a:t>
            </a:r>
            <a:r>
              <a:rPr lang="en-US" dirty="0" err="1"/>
              <a:t>Bldg</a:t>
            </a:r>
            <a:r>
              <a:rPr lang="en-US" dirty="0"/>
              <a:t> type, and HVAC type for each measure</a:t>
            </a:r>
          </a:p>
          <a:p>
            <a:pPr lvl="1"/>
            <a:r>
              <a:rPr lang="en-US" dirty="0"/>
              <a:t>Set </a:t>
            </a:r>
            <a:r>
              <a:rPr lang="en-US" dirty="0" err="1"/>
              <a:t>AnyBldg</a:t>
            </a:r>
            <a:r>
              <a:rPr lang="en-US" dirty="0"/>
              <a:t> to “M” for combined </a:t>
            </a:r>
            <a:r>
              <a:rPr lang="en-US" dirty="0" err="1"/>
              <a:t>BldgType</a:t>
            </a:r>
            <a:r>
              <a:rPr lang="en-US" dirty="0"/>
              <a:t>/HVAC type applicability (</a:t>
            </a:r>
            <a:r>
              <a:rPr lang="en-US" dirty="0" err="1"/>
              <a:t>tblBldgHvacApplic</a:t>
            </a:r>
            <a:r>
              <a:rPr lang="en-US" dirty="0"/>
              <a:t>)</a:t>
            </a:r>
          </a:p>
          <a:p>
            <a:r>
              <a:rPr lang="en-US" dirty="0"/>
              <a:t>Other</a:t>
            </a:r>
          </a:p>
          <a:p>
            <a:pPr lvl="1"/>
            <a:r>
              <a:rPr lang="en-US" dirty="0" err="1"/>
              <a:t>TStatOptions</a:t>
            </a:r>
            <a:r>
              <a:rPr lang="en-US" dirty="0"/>
              <a:t>: Multi for residential and Com for commercial</a:t>
            </a:r>
          </a:p>
          <a:p>
            <a:pPr lvl="1"/>
            <a:r>
              <a:rPr lang="en-US" dirty="0" err="1"/>
              <a:t>EU_HrRepVar</a:t>
            </a:r>
            <a:r>
              <a:rPr lang="en-US" dirty="0"/>
              <a:t>: DOE2 hourly report index for end uses to include in hourly reports</a:t>
            </a:r>
          </a:p>
          <a:p>
            <a:pPr lvl="1"/>
            <a:r>
              <a:rPr lang="en-US" dirty="0" err="1"/>
              <a:t>NormUnit</a:t>
            </a:r>
            <a:r>
              <a:rPr lang="en-US" dirty="0"/>
              <a:t>: Reference ID for Normalizing Units processing</a:t>
            </a:r>
          </a:p>
          <a:p>
            <a:pPr lvl="1"/>
            <a:r>
              <a:rPr lang="en-US" dirty="0" err="1"/>
              <a:t>SizingSrc</a:t>
            </a:r>
            <a:r>
              <a:rPr lang="en-US" dirty="0"/>
              <a:t>: identify which measure case to use for HVAC sizing (default is Pre)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57289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C701355-E4D7-405C-B7CE-502211F2F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6948"/>
            <a:ext cx="10515600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Tool Workbook: Transfer Data to Database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228F99A8-5F2C-4A26-8CA2-5AA812D05C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9292"/>
            <a:ext cx="5257800" cy="553137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Setup – enter project folders highlighted yellow:</a:t>
            </a:r>
          </a:p>
          <a:p>
            <a:r>
              <a:rPr lang="en-US" dirty="0" err="1"/>
              <a:t>RepoRoot</a:t>
            </a:r>
            <a:r>
              <a:rPr lang="en-US" dirty="0"/>
              <a:t> is the top level of the workbook repository</a:t>
            </a:r>
          </a:p>
          <a:p>
            <a:r>
              <a:rPr lang="en-US" dirty="0" err="1"/>
              <a:t>DefaultTempFolder</a:t>
            </a:r>
            <a:r>
              <a:rPr lang="en-US" dirty="0"/>
              <a:t> is a folder where temporary intermediate files are saved</a:t>
            </a:r>
          </a:p>
          <a:p>
            <a:r>
              <a:rPr lang="en-US" dirty="0"/>
              <a:t>Database folder is the location of the DEER input database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1C77CAFF-79BA-4E15-B9FF-29FE13186C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958902"/>
            <a:ext cx="5638800" cy="577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37868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241EFBC-E171-4F10-BDE7-61D670BF8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Geometry Workbooks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B23FAF40-63AD-4CAC-A841-75CB61EC3FC4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953817" y="1074470"/>
          <a:ext cx="7628865" cy="3657600"/>
        </p:xfrm>
        <a:graphic>
          <a:graphicData uri="http://schemas.openxmlformats.org/drawingml/2006/table">
            <a:tbl>
              <a:tblPr/>
              <a:tblGrid>
                <a:gridCol w="2728771">
                  <a:extLst>
                    <a:ext uri="{9D8B030D-6E8A-4147-A177-3AD203B41FA5}">
                      <a16:colId xmlns="" xmlns:a16="http://schemas.microsoft.com/office/drawing/2014/main" val="3587703209"/>
                    </a:ext>
                  </a:extLst>
                </a:gridCol>
                <a:gridCol w="4900094">
                  <a:extLst>
                    <a:ext uri="{9D8B030D-6E8A-4147-A177-3AD203B41FA5}">
                      <a16:colId xmlns="" xmlns:a16="http://schemas.microsoft.com/office/drawing/2014/main" val="637330349"/>
                    </a:ext>
                  </a:extLst>
                </a:gridCol>
              </a:tblGrid>
              <a:tr h="35996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File Name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Function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26461122"/>
                  </a:ext>
                </a:extLst>
              </a:tr>
              <a:tr h="35996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DEER_Geom_tables.xlsm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 defining DEER commercial building geometry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3995983"/>
                  </a:ext>
                </a:extLst>
              </a:tr>
              <a:tr h="35996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SpaceData.xlsm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Support tables for commercial building geometry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34597445"/>
                  </a:ext>
                </a:extLst>
              </a:tr>
              <a:tr h="35996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Gen_Geom.xlsm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Macro for generating commercial building templates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63692091"/>
                  </a:ext>
                </a:extLst>
              </a:tr>
              <a:tr h="35996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MakeDMo_BB.xlsm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 and macro for generating mobile home template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1735207"/>
                  </a:ext>
                </a:extLst>
              </a:tr>
              <a:tr h="35996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MakeMFm_BB.xlsm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 and macro for generating multifamily template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64477871"/>
                  </a:ext>
                </a:extLst>
              </a:tr>
              <a:tr h="35996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HowToAddBldgTypes.xlsx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Instructions for adding a new building type to MASControl3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37699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633096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B647144-7B67-4562-A98B-2EB00D461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Commercial Building Geometry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A5E8B5-4F89-4389-9B67-E34578EBF1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Updated for DEER2020 based on California Commercial Saturation Survey (CSS)</a:t>
            </a:r>
          </a:p>
          <a:p>
            <a:pPr lvl="1"/>
            <a:r>
              <a:rPr lang="en-US" dirty="0"/>
              <a:t>Same building types, </a:t>
            </a:r>
          </a:p>
          <a:p>
            <a:pPr lvl="1"/>
            <a:r>
              <a:rPr lang="en-US" dirty="0"/>
              <a:t>Expanded activity areas</a:t>
            </a:r>
          </a:p>
          <a:p>
            <a:r>
              <a:rPr lang="en-US" dirty="0"/>
              <a:t>Lighting profiles updated based on California EM&amp;V Results</a:t>
            </a:r>
          </a:p>
          <a:p>
            <a:r>
              <a:rPr lang="en-US" dirty="0"/>
              <a:t>Geometry is abstracted to keep model relatively simple with expanded activity areas</a:t>
            </a:r>
          </a:p>
        </p:txBody>
      </p:sp>
    </p:spTree>
    <p:extLst>
      <p:ext uri="{BB962C8B-B14F-4D97-AF65-F5344CB8AC3E}">
        <p14:creationId xmlns:p14="http://schemas.microsoft.com/office/powerpoint/2010/main" val="20781320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B7814A-C443-45CA-ABF0-80F36DE02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527" y="76200"/>
            <a:ext cx="11208945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Abstracted Geometry Viewed in eQuest – Large Office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="" xmlns:a16="http://schemas.microsoft.com/office/drawing/2014/main" id="{591D9A54-7286-4630-9B01-CD1878970A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2550" y="803966"/>
            <a:ext cx="9424658" cy="6054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634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FCB8596-6A89-44E8-BEBF-443303A20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Historical Perspective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027EC1B-A021-4394-AF4C-21DE498924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Why did we change to MASControl3?</a:t>
            </a:r>
          </a:p>
          <a:p>
            <a:r>
              <a:rPr lang="en-US" dirty="0"/>
              <a:t>Original MASControl depended on eQuest rulesets and hard-coding</a:t>
            </a:r>
          </a:p>
          <a:p>
            <a:pPr lvl="1"/>
            <a:r>
              <a:rPr lang="en-US" dirty="0"/>
              <a:t>Complicated structure</a:t>
            </a:r>
          </a:p>
          <a:p>
            <a:pPr lvl="1"/>
            <a:r>
              <a:rPr lang="en-US" dirty="0"/>
              <a:t>Difficult to expand</a:t>
            </a:r>
          </a:p>
          <a:p>
            <a:r>
              <a:rPr lang="en-US" dirty="0"/>
              <a:t>MASControl2 moved away from eQuest ruleset, but the alternative BDL ruleset was slow</a:t>
            </a:r>
          </a:p>
          <a:p>
            <a:r>
              <a:rPr lang="en-US" dirty="0"/>
              <a:t>MASControl3 uses simplified coding, with rules embedded in input via DOE2 macro language</a:t>
            </a:r>
          </a:p>
          <a:p>
            <a:pPr lvl="1"/>
            <a:r>
              <a:rPr lang="en-US" dirty="0"/>
              <a:t>Relatively simple programming</a:t>
            </a:r>
          </a:p>
          <a:p>
            <a:pPr lvl="1"/>
            <a:r>
              <a:rPr lang="en-US" dirty="0"/>
              <a:t>Easier to add measures or components</a:t>
            </a:r>
          </a:p>
        </p:txBody>
      </p:sp>
    </p:spTree>
    <p:extLst>
      <p:ext uri="{BB962C8B-B14F-4D97-AF65-F5344CB8AC3E}">
        <p14:creationId xmlns:p14="http://schemas.microsoft.com/office/powerpoint/2010/main" val="144190661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8121D0F-B8D4-40D6-9898-2E38D8A00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Library Tools Workbooks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3E061D8-4422-4FE1-A077-1FD42C71AA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Tools for generating eQ_Lib.dat / UsrLib.dat</a:t>
            </a:r>
          </a:p>
          <a:p>
            <a:r>
              <a:rPr lang="en-US" dirty="0"/>
              <a:t>ConstructionLibGen.xlsm: materials &amp; constructions</a:t>
            </a:r>
          </a:p>
          <a:p>
            <a:r>
              <a:rPr lang="en-US" dirty="0"/>
              <a:t>ProfileLibGen3.xlsm: most schedules</a:t>
            </a:r>
          </a:p>
          <a:p>
            <a:r>
              <a:rPr lang="en-US" dirty="0"/>
              <a:t>D17_Profiles: newer schedules</a:t>
            </a:r>
          </a:p>
          <a:p>
            <a:r>
              <a:rPr lang="en-US" dirty="0"/>
              <a:t>HVAC Perf Maps are from </a:t>
            </a:r>
            <a:r>
              <a:rPr lang="en-US" dirty="0" err="1"/>
              <a:t>TechWorkbooks</a:t>
            </a:r>
            <a:r>
              <a:rPr lang="en-US" dirty="0"/>
              <a:t>\TechData_PkgHVAC.xlsm</a:t>
            </a:r>
          </a:p>
          <a:p>
            <a:r>
              <a:rPr lang="en-US" dirty="0"/>
              <a:t>Make_eQ_Lib.xlsm:  build total eQ_Lib.dat or UsrLib.dat from parts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76820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F785DF-238E-4161-8BED-ABBD6C142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HVAC Sizing in MASControl3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9AFD133-E330-40BF-9146-77FA42EAC9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Where is it Used?</a:t>
            </a:r>
          </a:p>
          <a:p>
            <a:r>
              <a:rPr lang="en-US" dirty="0"/>
              <a:t>Residential: No </a:t>
            </a:r>
          </a:p>
          <a:p>
            <a:pPr lvl="1"/>
            <a:r>
              <a:rPr lang="en-US" dirty="0"/>
              <a:t>Sizing is by set based on survey data per home area</a:t>
            </a:r>
          </a:p>
          <a:p>
            <a:r>
              <a:rPr lang="en-US" dirty="0"/>
              <a:t>Commercial: </a:t>
            </a:r>
          </a:p>
          <a:p>
            <a:pPr lvl="1"/>
            <a:r>
              <a:rPr lang="en-US" dirty="0"/>
              <a:t>New Vintage: No</a:t>
            </a:r>
          </a:p>
          <a:p>
            <a:pPr lvl="1"/>
            <a:r>
              <a:rPr lang="en-US" dirty="0"/>
              <a:t>Existing Vintages: Yes</a:t>
            </a:r>
          </a:p>
          <a:p>
            <a:pPr lvl="1"/>
            <a:r>
              <a:rPr lang="en-US" dirty="0"/>
              <a:t>Separate sizing simulation run for the “sizing baseline”</a:t>
            </a:r>
          </a:p>
          <a:p>
            <a:pPr lvl="2"/>
            <a:r>
              <a:rPr lang="en-US" dirty="0"/>
              <a:t>For most cases the baseline is the Pre-Existing case</a:t>
            </a:r>
          </a:p>
          <a:p>
            <a:pPr lvl="3"/>
            <a:r>
              <a:rPr lang="en-US" dirty="0"/>
              <a:t>Which is often the initialized prototype</a:t>
            </a:r>
          </a:p>
          <a:p>
            <a:pPr lvl="2"/>
            <a:r>
              <a:rPr lang="en-US" dirty="0"/>
              <a:t>For measures where the Pre case is a fault condition, the </a:t>
            </a:r>
            <a:r>
              <a:rPr lang="en-US" dirty="0" err="1"/>
              <a:t>Msr</a:t>
            </a:r>
            <a:r>
              <a:rPr lang="en-US" dirty="0"/>
              <a:t> case is the sizing baseline</a:t>
            </a:r>
          </a:p>
          <a:p>
            <a:pPr lvl="3"/>
            <a:r>
              <a:rPr lang="en-US" dirty="0"/>
              <a:t>E.g. Refrigerant charge adjustment measures</a:t>
            </a:r>
          </a:p>
        </p:txBody>
      </p:sp>
    </p:spTree>
    <p:extLst>
      <p:ext uri="{BB962C8B-B14F-4D97-AF65-F5344CB8AC3E}">
        <p14:creationId xmlns:p14="http://schemas.microsoft.com/office/powerpoint/2010/main" val="20266258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3C4FDC32-9EE9-4AF2-94DF-F18DAF5E725D}"/>
              </a:ext>
            </a:extLst>
          </p:cNvPr>
          <p:cNvSpPr/>
          <p:nvPr/>
        </p:nvSpPr>
        <p:spPr>
          <a:xfrm>
            <a:off x="433802" y="964179"/>
            <a:ext cx="3007895" cy="154468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rgbClr val="C00000"/>
                </a:solidFill>
              </a:rPr>
              <a:t>Geometry Workbooks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BB5CBEC7-8F3B-44F9-992D-BD0FF61E27CC}"/>
              </a:ext>
            </a:extLst>
          </p:cNvPr>
          <p:cNvSpPr/>
          <p:nvPr/>
        </p:nvSpPr>
        <p:spPr>
          <a:xfrm>
            <a:off x="446684" y="2686757"/>
            <a:ext cx="3007895" cy="35305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rgbClr val="C00000"/>
                </a:solidFill>
              </a:rPr>
              <a:t>Input</a:t>
            </a:r>
          </a:p>
          <a:p>
            <a:r>
              <a:rPr lang="en-US" dirty="0">
                <a:solidFill>
                  <a:srgbClr val="C00000"/>
                </a:solidFill>
              </a:rPr>
              <a:t>Database </a:t>
            </a: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70DED7-44A5-4717-96A7-0AE60C2F1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Sizing Data in MASControl3 Environment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8670A57A-0B72-4EE3-A176-BBE1345822E7}"/>
              </a:ext>
            </a:extLst>
          </p:cNvPr>
          <p:cNvSpPr/>
          <p:nvPr/>
        </p:nvSpPr>
        <p:spPr>
          <a:xfrm>
            <a:off x="1008458" y="1519664"/>
            <a:ext cx="1941796" cy="51847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Gen_Geom.xlsm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0EBAC85E-5307-493A-B6BC-5EF5845F4852}"/>
              </a:ext>
            </a:extLst>
          </p:cNvPr>
          <p:cNvSpPr/>
          <p:nvPr/>
        </p:nvSpPr>
        <p:spPr>
          <a:xfrm>
            <a:off x="632965" y="4671122"/>
            <a:ext cx="2651659" cy="113425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table: </a:t>
            </a:r>
            <a:r>
              <a:rPr lang="en-US" dirty="0" err="1"/>
              <a:t>SizingID</a:t>
            </a:r>
            <a:endParaRPr lang="en-US" dirty="0"/>
          </a:p>
          <a:p>
            <a:r>
              <a:rPr lang="en-US" dirty="0"/>
              <a:t>Data for accessing results in DOE2 binary output files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D8D3FC4-D090-43D4-9C8C-F34A7D306D0F}"/>
              </a:ext>
            </a:extLst>
          </p:cNvPr>
          <p:cNvSpPr/>
          <p:nvPr/>
        </p:nvSpPr>
        <p:spPr>
          <a:xfrm>
            <a:off x="632964" y="3429000"/>
            <a:ext cx="2651659" cy="92013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table: </a:t>
            </a:r>
            <a:r>
              <a:rPr lang="en-US" dirty="0" err="1"/>
              <a:t>SizingParams</a:t>
            </a:r>
            <a:endParaRPr lang="en-US" dirty="0"/>
          </a:p>
          <a:p>
            <a:r>
              <a:rPr lang="en-US" dirty="0"/>
              <a:t>List of components and keywords that need sizing 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004331D-9626-4DCA-929C-2055E01BC4CF}"/>
              </a:ext>
            </a:extLst>
          </p:cNvPr>
          <p:cNvSpPr/>
          <p:nvPr/>
        </p:nvSpPr>
        <p:spPr>
          <a:xfrm>
            <a:off x="7074568" y="1278781"/>
            <a:ext cx="3007895" cy="49263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rgbClr val="C00000"/>
                </a:solidFill>
              </a:rPr>
              <a:t>Output Database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="" xmlns:a16="http://schemas.microsoft.com/office/drawing/2014/main" id="{2B7DA432-3DEE-455E-B270-CA65FF19CF1B}"/>
              </a:ext>
            </a:extLst>
          </p:cNvPr>
          <p:cNvCxnSpPr>
            <a:stCxn id="4" idx="2"/>
            <a:endCxn id="8" idx="0"/>
          </p:cNvCxnSpPr>
          <p:nvPr/>
        </p:nvCxnSpPr>
        <p:spPr>
          <a:xfrm flipH="1">
            <a:off x="1958794" y="2038136"/>
            <a:ext cx="20562" cy="1390864"/>
          </a:xfrm>
          <a:prstGeom prst="straightConnector1">
            <a:avLst/>
          </a:prstGeom>
          <a:ln w="317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9CD0BC9A-EA3E-4B0C-8007-D23668456001}"/>
              </a:ext>
            </a:extLst>
          </p:cNvPr>
          <p:cNvSpPr/>
          <p:nvPr/>
        </p:nvSpPr>
        <p:spPr>
          <a:xfrm>
            <a:off x="3754185" y="1232034"/>
            <a:ext cx="3007895" cy="49731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rgbClr val="C00000"/>
                </a:solidFill>
              </a:rPr>
              <a:t>MASControl3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94DE871B-D18B-4E9E-A863-CD584F563CDA}"/>
              </a:ext>
            </a:extLst>
          </p:cNvPr>
          <p:cNvSpPr/>
          <p:nvPr/>
        </p:nvSpPr>
        <p:spPr>
          <a:xfrm>
            <a:off x="7252684" y="2419357"/>
            <a:ext cx="2651659" cy="92013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table:  </a:t>
            </a:r>
            <a:r>
              <a:rPr lang="en-US" dirty="0" err="1"/>
              <a:t>sim_sizdat</a:t>
            </a:r>
            <a:endParaRPr lang="en-US" dirty="0"/>
          </a:p>
          <a:p>
            <a:r>
              <a:rPr lang="en-US" dirty="0"/>
              <a:t>Sizing results for each simulation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EEFB17F5-2893-4904-8C56-CE1A76090911}"/>
              </a:ext>
            </a:extLst>
          </p:cNvPr>
          <p:cNvSpPr/>
          <p:nvPr/>
        </p:nvSpPr>
        <p:spPr>
          <a:xfrm>
            <a:off x="4833371" y="1861703"/>
            <a:ext cx="1185107" cy="117762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Sizing Runs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BE62AE81-D64F-45E8-BA3B-FE8A62F7C6DE}"/>
              </a:ext>
            </a:extLst>
          </p:cNvPr>
          <p:cNvSpPr/>
          <p:nvPr/>
        </p:nvSpPr>
        <p:spPr>
          <a:xfrm>
            <a:off x="4736963" y="4106276"/>
            <a:ext cx="1221176" cy="117762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Production Runs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="" xmlns:a16="http://schemas.microsoft.com/office/drawing/2014/main" id="{B0DED9A2-AAD8-4FAA-AE09-0F294C6BDF6A}"/>
              </a:ext>
            </a:extLst>
          </p:cNvPr>
          <p:cNvCxnSpPr>
            <a:cxnSpLocks/>
            <a:endCxn id="51" idx="1"/>
          </p:cNvCxnSpPr>
          <p:nvPr/>
        </p:nvCxnSpPr>
        <p:spPr>
          <a:xfrm>
            <a:off x="5958139" y="4683142"/>
            <a:ext cx="1328812" cy="1443"/>
          </a:xfrm>
          <a:prstGeom prst="straightConnector1">
            <a:avLst/>
          </a:prstGeom>
          <a:ln w="317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="" xmlns:a16="http://schemas.microsoft.com/office/drawing/2014/main" id="{6E9A55EE-969B-4094-816F-D0E7049E066C}"/>
              </a:ext>
            </a:extLst>
          </p:cNvPr>
          <p:cNvCxnSpPr>
            <a:cxnSpLocks/>
            <a:stCxn id="5" idx="3"/>
            <a:endCxn id="17" idx="1"/>
          </p:cNvCxnSpPr>
          <p:nvPr/>
        </p:nvCxnSpPr>
        <p:spPr>
          <a:xfrm flipV="1">
            <a:off x="3284624" y="2450514"/>
            <a:ext cx="1548747" cy="2787736"/>
          </a:xfrm>
          <a:prstGeom prst="straightConnector1">
            <a:avLst/>
          </a:prstGeom>
          <a:ln w="317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="" xmlns:a16="http://schemas.microsoft.com/office/drawing/2014/main" id="{B3BD9FF8-4721-4D80-9C6B-F70DCD941B4B}"/>
              </a:ext>
            </a:extLst>
          </p:cNvPr>
          <p:cNvCxnSpPr>
            <a:cxnSpLocks/>
            <a:stCxn id="17" idx="3"/>
            <a:endCxn id="16" idx="1"/>
          </p:cNvCxnSpPr>
          <p:nvPr/>
        </p:nvCxnSpPr>
        <p:spPr>
          <a:xfrm>
            <a:off x="6018478" y="2450514"/>
            <a:ext cx="1234206" cy="428912"/>
          </a:xfrm>
          <a:prstGeom prst="straightConnector1">
            <a:avLst/>
          </a:prstGeom>
          <a:ln w="317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="" xmlns:a16="http://schemas.microsoft.com/office/drawing/2014/main" id="{AA35D40B-8090-4015-B8D1-1BCE60C4D795}"/>
              </a:ext>
            </a:extLst>
          </p:cNvPr>
          <p:cNvCxnSpPr>
            <a:cxnSpLocks/>
            <a:stCxn id="8" idx="3"/>
            <a:endCxn id="17" idx="1"/>
          </p:cNvCxnSpPr>
          <p:nvPr/>
        </p:nvCxnSpPr>
        <p:spPr>
          <a:xfrm flipV="1">
            <a:off x="3284623" y="2450514"/>
            <a:ext cx="1548748" cy="1438555"/>
          </a:xfrm>
          <a:prstGeom prst="straightConnector1">
            <a:avLst/>
          </a:prstGeom>
          <a:ln w="317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7332A41F-7961-430E-B70B-6AAFAE1887E1}"/>
              </a:ext>
            </a:extLst>
          </p:cNvPr>
          <p:cNvSpPr/>
          <p:nvPr/>
        </p:nvSpPr>
        <p:spPr>
          <a:xfrm>
            <a:off x="7286951" y="4454550"/>
            <a:ext cx="2545202" cy="46006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table:  </a:t>
            </a:r>
            <a:r>
              <a:rPr lang="en-US" dirty="0" err="1"/>
              <a:t>sim_annual</a:t>
            </a:r>
            <a:endParaRPr lang="en-US" dirty="0"/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3BF85285-F9DA-49AD-BCFA-3C27391C12A2}"/>
              </a:ext>
            </a:extLst>
          </p:cNvPr>
          <p:cNvSpPr/>
          <p:nvPr/>
        </p:nvSpPr>
        <p:spPr>
          <a:xfrm>
            <a:off x="7252685" y="5119150"/>
            <a:ext cx="2545202" cy="59366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tables: </a:t>
            </a:r>
            <a:r>
              <a:rPr lang="en-US" dirty="0" err="1"/>
              <a:t>sim_hourly_wb</a:t>
            </a:r>
            <a:r>
              <a:rPr lang="en-US" dirty="0"/>
              <a:t> and </a:t>
            </a:r>
            <a:r>
              <a:rPr lang="en-US" dirty="0" err="1"/>
              <a:t>sim_hourly</a:t>
            </a:r>
            <a:r>
              <a:rPr lang="en-US" dirty="0"/>
              <a:t>_ </a:t>
            </a:r>
            <a:r>
              <a:rPr lang="en-US" dirty="0" err="1"/>
              <a:t>eu</a:t>
            </a:r>
            <a:endParaRPr lang="en-US" dirty="0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="" xmlns:a16="http://schemas.microsoft.com/office/drawing/2014/main" id="{4F17B517-BBC5-4755-8EC8-899AD3337952}"/>
              </a:ext>
            </a:extLst>
          </p:cNvPr>
          <p:cNvCxnSpPr>
            <a:cxnSpLocks/>
            <a:stCxn id="16" idx="1"/>
            <a:endCxn id="18" idx="3"/>
          </p:cNvCxnSpPr>
          <p:nvPr/>
        </p:nvCxnSpPr>
        <p:spPr>
          <a:xfrm flipH="1">
            <a:off x="5958139" y="2879426"/>
            <a:ext cx="1294545" cy="1815661"/>
          </a:xfrm>
          <a:prstGeom prst="straightConnector1">
            <a:avLst/>
          </a:prstGeom>
          <a:ln w="317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="" xmlns:a16="http://schemas.microsoft.com/office/drawing/2014/main" id="{2D8176E7-1D6F-4967-A26F-E39224008566}"/>
              </a:ext>
            </a:extLst>
          </p:cNvPr>
          <p:cNvCxnSpPr>
            <a:cxnSpLocks/>
            <a:stCxn id="18" idx="3"/>
            <a:endCxn id="52" idx="1"/>
          </p:cNvCxnSpPr>
          <p:nvPr/>
        </p:nvCxnSpPr>
        <p:spPr>
          <a:xfrm>
            <a:off x="5958139" y="4695087"/>
            <a:ext cx="1294546" cy="720893"/>
          </a:xfrm>
          <a:prstGeom prst="straightConnector1">
            <a:avLst/>
          </a:prstGeom>
          <a:ln w="317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403810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AD68360-246D-49C0-8FEF-E0B9E2C57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549" y="37713"/>
            <a:ext cx="10515600" cy="563865"/>
          </a:xfrm>
        </p:spPr>
        <p:txBody>
          <a:bodyPr>
            <a:normAutofit fontScale="90000"/>
          </a:bodyPr>
          <a:lstStyle/>
          <a:p>
            <a:r>
              <a:rPr lang="en-US" dirty="0"/>
              <a:t>Sizing INP Files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C2EA3106-2A28-463D-84B3-612DF060C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58" y="601578"/>
            <a:ext cx="9685673" cy="6227325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66F268D6-A152-4CA8-82EC-F22ED3D381AC}"/>
              </a:ext>
            </a:extLst>
          </p:cNvPr>
          <p:cNvSpPr/>
          <p:nvPr/>
        </p:nvSpPr>
        <p:spPr>
          <a:xfrm>
            <a:off x="547842" y="2237357"/>
            <a:ext cx="2171298" cy="193017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60D85766-B4BD-480B-8AFE-8C098212A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2316" y="230214"/>
            <a:ext cx="6701556" cy="5581039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BE42FF97-4D52-4139-B11F-20BE44D71E9D}"/>
              </a:ext>
            </a:extLst>
          </p:cNvPr>
          <p:cNvSpPr/>
          <p:nvPr/>
        </p:nvSpPr>
        <p:spPr>
          <a:xfrm>
            <a:off x="6347058" y="4283247"/>
            <a:ext cx="3879781" cy="360948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E72BFCE4-7802-4969-AE34-AB5E7AE14B44}"/>
              </a:ext>
            </a:extLst>
          </p:cNvPr>
          <p:cNvSpPr/>
          <p:nvPr/>
        </p:nvSpPr>
        <p:spPr>
          <a:xfrm>
            <a:off x="6347058" y="1765005"/>
            <a:ext cx="4096354" cy="88250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02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E06778-7BEA-4F5F-99FB-1B490CFF0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564" y="25672"/>
            <a:ext cx="10515600" cy="529386"/>
          </a:xfrm>
        </p:spPr>
        <p:txBody>
          <a:bodyPr>
            <a:normAutofit fontScale="90000"/>
          </a:bodyPr>
          <a:lstStyle/>
          <a:p>
            <a:r>
              <a:rPr lang="en-US" dirty="0"/>
              <a:t>Production INP Files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C1D84AA8-754B-4704-B973-8AC248C58B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67" y="550927"/>
            <a:ext cx="6515895" cy="63155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E5D404B0-D6CE-4C35-BF59-DC120C6CE9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2316" y="230214"/>
            <a:ext cx="6701556" cy="5581039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D9274F0D-6F2E-41B7-B21B-895F90F17A5C}"/>
              </a:ext>
            </a:extLst>
          </p:cNvPr>
          <p:cNvSpPr/>
          <p:nvPr/>
        </p:nvSpPr>
        <p:spPr>
          <a:xfrm>
            <a:off x="547842" y="2235118"/>
            <a:ext cx="2171298" cy="193017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C8B5C0B0-388A-4FB9-BB8F-F846F78333CC}"/>
              </a:ext>
            </a:extLst>
          </p:cNvPr>
          <p:cNvSpPr/>
          <p:nvPr/>
        </p:nvSpPr>
        <p:spPr>
          <a:xfrm>
            <a:off x="716282" y="4869713"/>
            <a:ext cx="4227857" cy="231676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13862997-4687-46AA-8A92-0D4895DDFBDC}"/>
              </a:ext>
            </a:extLst>
          </p:cNvPr>
          <p:cNvSpPr/>
          <p:nvPr/>
        </p:nvSpPr>
        <p:spPr>
          <a:xfrm>
            <a:off x="6347058" y="4283247"/>
            <a:ext cx="3879781" cy="360948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C21D364F-EC99-4238-8467-08194AB53AC5}"/>
              </a:ext>
            </a:extLst>
          </p:cNvPr>
          <p:cNvSpPr/>
          <p:nvPr/>
        </p:nvSpPr>
        <p:spPr>
          <a:xfrm>
            <a:off x="6347057" y="1863537"/>
            <a:ext cx="4157910" cy="79460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80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2DF973C-46B6-4433-A3E3-2F90B6B0E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0215"/>
            <a:ext cx="10515600" cy="849077"/>
          </a:xfrm>
        </p:spPr>
        <p:txBody>
          <a:bodyPr>
            <a:noAutofit/>
          </a:bodyPr>
          <a:lstStyle/>
          <a:p>
            <a:r>
              <a:rPr lang="en-US" sz="3200" dirty="0"/>
              <a:t>How to Add a New DEER Measure of an Existing Measure Type – Example 1: Chiller Efficiency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8084233-D8D5-42A6-BB82-3BD55E231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7300"/>
            <a:ext cx="10515600" cy="535336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Add row to Technology table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Add row to DEER_NonRes_Measures.xlsm</a:t>
            </a:r>
          </a:p>
          <a:p>
            <a:pPr lvl="1"/>
            <a:r>
              <a:rPr lang="en-US" dirty="0"/>
              <a:t>Use existing similar chiller measure as starting point</a:t>
            </a:r>
          </a:p>
          <a:p>
            <a:pPr lvl="1"/>
            <a:r>
              <a:rPr lang="en-US" dirty="0"/>
              <a:t>Enter alternate TechID in new row</a:t>
            </a:r>
          </a:p>
          <a:p>
            <a:pPr lvl="1"/>
            <a:r>
              <a:rPr lang="en-US" dirty="0"/>
              <a:t>Change applicabilities, if needed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Import from workbooks to database</a:t>
            </a:r>
          </a:p>
          <a:p>
            <a:pPr lvl="1"/>
            <a:r>
              <a:rPr lang="en-US" dirty="0"/>
              <a:t>Tech Tables</a:t>
            </a:r>
          </a:p>
          <a:p>
            <a:pPr lvl="1"/>
            <a:r>
              <a:rPr lang="en-US" dirty="0"/>
              <a:t>Measure Tables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Update msrs2proc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Re-build Database from MASControl3</a:t>
            </a:r>
          </a:p>
          <a:p>
            <a:pPr lvl="1"/>
            <a:r>
              <a:rPr lang="en-US" dirty="0"/>
              <a:t>Convert </a:t>
            </a:r>
            <a:r>
              <a:rPr lang="en-US" dirty="0" err="1"/>
              <a:t>Msr</a:t>
            </a:r>
            <a:r>
              <a:rPr lang="en-US" dirty="0"/>
              <a:t> Nulls</a:t>
            </a:r>
          </a:p>
          <a:p>
            <a:pPr lvl="1"/>
            <a:r>
              <a:rPr lang="en-US" dirty="0"/>
              <a:t>Expand Database</a:t>
            </a:r>
          </a:p>
        </p:txBody>
      </p:sp>
    </p:spTree>
    <p:extLst>
      <p:ext uri="{BB962C8B-B14F-4D97-AF65-F5344CB8AC3E}">
        <p14:creationId xmlns:p14="http://schemas.microsoft.com/office/powerpoint/2010/main" val="338873914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CA3C7B-BDFC-40F3-A1E9-A1FE97ACC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TechData</a:t>
            </a:r>
            <a:r>
              <a:rPr lang="en-US" dirty="0"/>
              <a:t> review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129849D3-1570-426A-94C0-ED72C39F1800}"/>
              </a:ext>
            </a:extLst>
          </p:cNvPr>
          <p:cNvSpPr txBox="1">
            <a:spLocks/>
          </p:cNvSpPr>
          <p:nvPr/>
        </p:nvSpPr>
        <p:spPr>
          <a:xfrm>
            <a:off x="698820" y="912026"/>
            <a:ext cx="10794357" cy="106202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Choose a </a:t>
            </a:r>
            <a:r>
              <a:rPr lang="en-US" dirty="0" err="1"/>
              <a:t>TechType</a:t>
            </a:r>
            <a:r>
              <a:rPr lang="en-US" dirty="0"/>
              <a:t> in the drop-down to show Parameter names in row 8</a:t>
            </a:r>
          </a:p>
          <a:p>
            <a:r>
              <a:rPr lang="en-US" dirty="0"/>
              <a:t>May need to manually change the index in cell E9, based on column C values.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CACEE856-52D6-4387-8ABD-E52B9231BF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2" y="1971675"/>
            <a:ext cx="11763375" cy="4886325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7B5E0619-0DA1-4878-9255-5E0C309C6DB3}"/>
              </a:ext>
            </a:extLst>
          </p:cNvPr>
          <p:cNvSpPr/>
          <p:nvPr/>
        </p:nvSpPr>
        <p:spPr>
          <a:xfrm>
            <a:off x="2802037" y="3515255"/>
            <a:ext cx="532437" cy="208995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895C7C10-22B7-40B0-89B1-F0AB9BD4A4A3}"/>
              </a:ext>
            </a:extLst>
          </p:cNvPr>
          <p:cNvSpPr/>
          <p:nvPr/>
        </p:nvSpPr>
        <p:spPr>
          <a:xfrm>
            <a:off x="1250065" y="5077838"/>
            <a:ext cx="381965" cy="121879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1DEA4636-C406-49C1-94E2-F33AA774151D}"/>
              </a:ext>
            </a:extLst>
          </p:cNvPr>
          <p:cNvSpPr/>
          <p:nvPr/>
        </p:nvSpPr>
        <p:spPr>
          <a:xfrm>
            <a:off x="7303626" y="3114854"/>
            <a:ext cx="3518704" cy="1962983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58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9BF904-26A1-4122-A31C-B45B41CF0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 new Technology: TechData_Plant.xlsm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5C51D8D-D362-485E-B116-5E2EDA764E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9292"/>
            <a:ext cx="10515600" cy="186241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Add row to TechData_Plant.xlsm for new chiller Technology</a:t>
            </a:r>
          </a:p>
          <a:p>
            <a:pPr lvl="1"/>
            <a:r>
              <a:rPr lang="en-US" dirty="0"/>
              <a:t>Use existing chiller Technology of the same </a:t>
            </a:r>
            <a:r>
              <a:rPr lang="en-US" dirty="0" err="1"/>
              <a:t>TechType</a:t>
            </a:r>
            <a:r>
              <a:rPr lang="en-US" dirty="0"/>
              <a:t> as the source</a:t>
            </a:r>
          </a:p>
          <a:p>
            <a:pPr lvl="1"/>
            <a:r>
              <a:rPr lang="en-US" dirty="0"/>
              <a:t>Insert new row anywhere</a:t>
            </a:r>
          </a:p>
          <a:p>
            <a:pPr lvl="1"/>
            <a:r>
              <a:rPr lang="en-US" dirty="0"/>
              <a:t>Enter alternate efficiency in new row</a:t>
            </a:r>
          </a:p>
          <a:p>
            <a:pPr lvl="1"/>
            <a:r>
              <a:rPr lang="en-US" dirty="0"/>
              <a:t>Make sure TechID is unique and appropriately descriptive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8212FDF6-2C84-4499-B5B1-3285993E2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50027"/>
            <a:ext cx="12192000" cy="304800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E8EBA431-CA06-488E-BC7F-CA55BED477CB}"/>
              </a:ext>
            </a:extLst>
          </p:cNvPr>
          <p:cNvSpPr/>
          <p:nvPr/>
        </p:nvSpPr>
        <p:spPr>
          <a:xfrm>
            <a:off x="196566" y="4782111"/>
            <a:ext cx="11833571" cy="32273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31E8846A-163D-49E7-B5C6-43EB9AF42A5C}"/>
              </a:ext>
            </a:extLst>
          </p:cNvPr>
          <p:cNvSpPr/>
          <p:nvPr/>
        </p:nvSpPr>
        <p:spPr>
          <a:xfrm>
            <a:off x="196566" y="5513166"/>
            <a:ext cx="11833571" cy="229614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D47D1F4A-60AA-4ED9-A6B7-CAB61937299E}"/>
              </a:ext>
            </a:extLst>
          </p:cNvPr>
          <p:cNvSpPr/>
          <p:nvPr/>
        </p:nvSpPr>
        <p:spPr>
          <a:xfrm>
            <a:off x="6100822" y="4857918"/>
            <a:ext cx="532437" cy="208995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allout: Bent Line 7">
            <a:extLst>
              <a:ext uri="{FF2B5EF4-FFF2-40B4-BE49-F238E27FC236}">
                <a16:creationId xmlns="" xmlns:a16="http://schemas.microsoft.com/office/drawing/2014/main" id="{60FF781D-0F95-4A78-98EF-30299FF0E0C5}"/>
              </a:ext>
            </a:extLst>
          </p:cNvPr>
          <p:cNvSpPr/>
          <p:nvPr/>
        </p:nvSpPr>
        <p:spPr>
          <a:xfrm>
            <a:off x="1016499" y="6250329"/>
            <a:ext cx="3684270" cy="542920"/>
          </a:xfrm>
          <a:prstGeom prst="borderCallout2">
            <a:avLst>
              <a:gd name="adj1" fmla="val 27763"/>
              <a:gd name="adj2" fmla="val 101939"/>
              <a:gd name="adj3" fmla="val -1078"/>
              <a:gd name="adj4" fmla="val 114026"/>
              <a:gd name="adj5" fmla="val -115123"/>
              <a:gd name="adj6" fmla="val 118594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Use similar technology as source row</a:t>
            </a:r>
          </a:p>
        </p:txBody>
      </p:sp>
      <p:sp>
        <p:nvSpPr>
          <p:cNvPr id="9" name="Callout: Bent Line 8">
            <a:extLst>
              <a:ext uri="{FF2B5EF4-FFF2-40B4-BE49-F238E27FC236}">
                <a16:creationId xmlns="" xmlns:a16="http://schemas.microsoft.com/office/drawing/2014/main" id="{8A0B11AE-14A4-4C3F-84CD-F5C153BD421F}"/>
              </a:ext>
            </a:extLst>
          </p:cNvPr>
          <p:cNvSpPr/>
          <p:nvPr/>
        </p:nvSpPr>
        <p:spPr>
          <a:xfrm>
            <a:off x="7845562" y="3681375"/>
            <a:ext cx="4099511" cy="670297"/>
          </a:xfrm>
          <a:prstGeom prst="borderCallout2">
            <a:avLst>
              <a:gd name="adj1" fmla="val 51214"/>
              <a:gd name="adj2" fmla="val -3306"/>
              <a:gd name="adj3" fmla="val 69554"/>
              <a:gd name="adj4" fmla="val -16443"/>
              <a:gd name="adj5" fmla="val 169533"/>
              <a:gd name="adj6" fmla="val -28403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Create new row as copy of source row and modify parameters as needed</a:t>
            </a:r>
          </a:p>
        </p:txBody>
      </p:sp>
    </p:spTree>
    <p:extLst>
      <p:ext uri="{BB962C8B-B14F-4D97-AF65-F5344CB8AC3E}">
        <p14:creationId xmlns:p14="http://schemas.microsoft.com/office/powerpoint/2010/main" val="3278693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C7510F86-2C79-4892-8902-8BDFE2B9C5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794" y="1820310"/>
            <a:ext cx="10382250" cy="41243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A87F4E-D1B2-4899-874A-CC0C9066C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Measure Workbook Layout (Basics)</a:t>
            </a:r>
          </a:p>
        </p:txBody>
      </p:sp>
      <p:sp>
        <p:nvSpPr>
          <p:cNvPr id="5" name="Callout: Bent Line 4">
            <a:extLst>
              <a:ext uri="{FF2B5EF4-FFF2-40B4-BE49-F238E27FC236}">
                <a16:creationId xmlns="" xmlns:a16="http://schemas.microsoft.com/office/drawing/2014/main" id="{7F663691-EDFE-446E-BA5E-12446E9AAC8D}"/>
              </a:ext>
            </a:extLst>
          </p:cNvPr>
          <p:cNvSpPr/>
          <p:nvPr/>
        </p:nvSpPr>
        <p:spPr>
          <a:xfrm>
            <a:off x="2926323" y="960386"/>
            <a:ext cx="3520776" cy="670297"/>
          </a:xfrm>
          <a:prstGeom prst="borderCallout2">
            <a:avLst>
              <a:gd name="adj1" fmla="val 51214"/>
              <a:gd name="adj2" fmla="val -3306"/>
              <a:gd name="adj3" fmla="val 69554"/>
              <a:gd name="adj4" fmla="val -16443"/>
              <a:gd name="adj5" fmla="val 340486"/>
              <a:gd name="adj6" fmla="val -16827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Grey section at top used for Export to Database tool (don’t overwrite)</a:t>
            </a:r>
          </a:p>
        </p:txBody>
      </p:sp>
      <p:sp>
        <p:nvSpPr>
          <p:cNvPr id="6" name="Callout: Bent Line 5">
            <a:extLst>
              <a:ext uri="{FF2B5EF4-FFF2-40B4-BE49-F238E27FC236}">
                <a16:creationId xmlns="" xmlns:a16="http://schemas.microsoft.com/office/drawing/2014/main" id="{1AD7D334-2E07-48C8-91C0-3399BC8EDE67}"/>
              </a:ext>
            </a:extLst>
          </p:cNvPr>
          <p:cNvSpPr/>
          <p:nvPr/>
        </p:nvSpPr>
        <p:spPr>
          <a:xfrm>
            <a:off x="7833024" y="906945"/>
            <a:ext cx="3520776" cy="913365"/>
          </a:xfrm>
          <a:prstGeom prst="borderCallout2">
            <a:avLst>
              <a:gd name="adj1" fmla="val 51214"/>
              <a:gd name="adj2" fmla="val -3306"/>
              <a:gd name="adj3" fmla="val 69554"/>
              <a:gd name="adj4" fmla="val -16443"/>
              <a:gd name="adj5" fmla="val 308191"/>
              <a:gd name="adj6" fmla="val -22745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This section is for efficient entry of data to build </a:t>
            </a:r>
            <a:r>
              <a:rPr lang="en-US" dirty="0" err="1"/>
              <a:t>MeasureID</a:t>
            </a:r>
            <a:r>
              <a:rPr lang="en-US" dirty="0"/>
              <a:t> and TechID strings</a:t>
            </a:r>
          </a:p>
        </p:txBody>
      </p:sp>
      <p:sp>
        <p:nvSpPr>
          <p:cNvPr id="7" name="Callout: Bent Line 6">
            <a:extLst>
              <a:ext uri="{FF2B5EF4-FFF2-40B4-BE49-F238E27FC236}">
                <a16:creationId xmlns="" xmlns:a16="http://schemas.microsoft.com/office/drawing/2014/main" id="{F3097AB0-A46D-4469-A751-2C6F9D9CE98C}"/>
              </a:ext>
            </a:extLst>
          </p:cNvPr>
          <p:cNvSpPr/>
          <p:nvPr/>
        </p:nvSpPr>
        <p:spPr>
          <a:xfrm>
            <a:off x="5321318" y="5944635"/>
            <a:ext cx="3520776" cy="913365"/>
          </a:xfrm>
          <a:prstGeom prst="borderCallout2">
            <a:avLst>
              <a:gd name="adj1" fmla="val 51214"/>
              <a:gd name="adj2" fmla="val -3306"/>
              <a:gd name="adj3" fmla="val 69554"/>
              <a:gd name="adj4" fmla="val -16443"/>
              <a:gd name="adj5" fmla="val -101133"/>
              <a:gd name="adj6" fmla="val -65812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Each row defines a measure, and must have a unique </a:t>
            </a:r>
            <a:r>
              <a:rPr lang="en-US" dirty="0" err="1"/>
              <a:t>MeasureID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0789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Left Brace 15">
            <a:extLst>
              <a:ext uri="{FF2B5EF4-FFF2-40B4-BE49-F238E27FC236}">
                <a16:creationId xmlns="" xmlns:a16="http://schemas.microsoft.com/office/drawing/2014/main" id="{96C1DAE8-06E8-4E0A-96A2-6935E14E01B3}"/>
              </a:ext>
            </a:extLst>
          </p:cNvPr>
          <p:cNvSpPr/>
          <p:nvPr/>
        </p:nvSpPr>
        <p:spPr>
          <a:xfrm rot="5400000">
            <a:off x="5162572" y="-327502"/>
            <a:ext cx="1640977" cy="6131383"/>
          </a:xfrm>
          <a:prstGeom prst="leftBrace">
            <a:avLst>
              <a:gd name="adj1" fmla="val 16009"/>
              <a:gd name="adj2" fmla="val 636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EFAF9F9E-E612-4F49-8ECD-F96515E4C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Measure Workbook – Bird’s-Eye View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655FB02F-E0B4-47AE-B5E3-5A9B2FB9FC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86" y="3664493"/>
            <a:ext cx="11956473" cy="1126617"/>
          </a:xfrm>
          <a:prstGeom prst="rect">
            <a:avLst/>
          </a:prstGeom>
        </p:spPr>
      </p:pic>
      <p:sp>
        <p:nvSpPr>
          <p:cNvPr id="5" name="Left Brace 4">
            <a:extLst>
              <a:ext uri="{FF2B5EF4-FFF2-40B4-BE49-F238E27FC236}">
                <a16:creationId xmlns="" xmlns:a16="http://schemas.microsoft.com/office/drawing/2014/main" id="{9DF6D85E-32C8-4CD4-B20C-7AB033A7673A}"/>
              </a:ext>
            </a:extLst>
          </p:cNvPr>
          <p:cNvSpPr/>
          <p:nvPr/>
        </p:nvSpPr>
        <p:spPr>
          <a:xfrm rot="5400000">
            <a:off x="1196269" y="1855598"/>
            <a:ext cx="719588" cy="2722618"/>
          </a:xfrm>
          <a:prstGeom prst="leftBrace">
            <a:avLst>
              <a:gd name="adj1" fmla="val 25296"/>
              <a:gd name="adj2" fmla="val 636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221B91D9-BCE2-4898-BBDF-DB406DC5DBF6}"/>
              </a:ext>
            </a:extLst>
          </p:cNvPr>
          <p:cNvSpPr txBox="1"/>
          <p:nvPr/>
        </p:nvSpPr>
        <p:spPr>
          <a:xfrm>
            <a:off x="353923" y="2346122"/>
            <a:ext cx="2147978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General Information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0470CE8-4930-4DC7-9656-33C67FCFDAEB}"/>
              </a:ext>
            </a:extLst>
          </p:cNvPr>
          <p:cNvSpPr txBox="1"/>
          <p:nvPr/>
        </p:nvSpPr>
        <p:spPr>
          <a:xfrm>
            <a:off x="4678295" y="1484136"/>
            <a:ext cx="935105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TechIDs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Left Brace 8">
            <a:extLst>
              <a:ext uri="{FF2B5EF4-FFF2-40B4-BE49-F238E27FC236}">
                <a16:creationId xmlns="" xmlns:a16="http://schemas.microsoft.com/office/drawing/2014/main" id="{A51BB3FE-2F3B-4765-99EA-1B2D8C2CE1D6}"/>
              </a:ext>
            </a:extLst>
          </p:cNvPr>
          <p:cNvSpPr/>
          <p:nvPr/>
        </p:nvSpPr>
        <p:spPr>
          <a:xfrm rot="5400000">
            <a:off x="3308954" y="2891549"/>
            <a:ext cx="293570" cy="1076733"/>
          </a:xfrm>
          <a:prstGeom prst="leftBrace">
            <a:avLst>
              <a:gd name="adj1" fmla="val 25296"/>
              <a:gd name="adj2" fmla="val 636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e 11">
            <a:extLst>
              <a:ext uri="{FF2B5EF4-FFF2-40B4-BE49-F238E27FC236}">
                <a16:creationId xmlns="" xmlns:a16="http://schemas.microsoft.com/office/drawing/2014/main" id="{FF7BF95C-1AEE-4806-9135-35B8B4EE0D33}"/>
              </a:ext>
            </a:extLst>
          </p:cNvPr>
          <p:cNvSpPr/>
          <p:nvPr/>
        </p:nvSpPr>
        <p:spPr>
          <a:xfrm rot="5400000">
            <a:off x="5598355" y="1670354"/>
            <a:ext cx="293570" cy="3502071"/>
          </a:xfrm>
          <a:prstGeom prst="leftBrace">
            <a:avLst>
              <a:gd name="adj1" fmla="val 25296"/>
              <a:gd name="adj2" fmla="val 636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Brace 12">
            <a:extLst>
              <a:ext uri="{FF2B5EF4-FFF2-40B4-BE49-F238E27FC236}">
                <a16:creationId xmlns="" xmlns:a16="http://schemas.microsoft.com/office/drawing/2014/main" id="{59911ACF-123E-4B0C-85D8-D92FE9E8636E}"/>
              </a:ext>
            </a:extLst>
          </p:cNvPr>
          <p:cNvSpPr/>
          <p:nvPr/>
        </p:nvSpPr>
        <p:spPr>
          <a:xfrm rot="5400000">
            <a:off x="3308953" y="2891550"/>
            <a:ext cx="293570" cy="1076733"/>
          </a:xfrm>
          <a:prstGeom prst="leftBrace">
            <a:avLst>
              <a:gd name="adj1" fmla="val 25296"/>
              <a:gd name="adj2" fmla="val 636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17DC1DF4-5F2B-441A-9AFC-D011893FB8D3}"/>
              </a:ext>
            </a:extLst>
          </p:cNvPr>
          <p:cNvSpPr txBox="1"/>
          <p:nvPr/>
        </p:nvSpPr>
        <p:spPr>
          <a:xfrm>
            <a:off x="3143252" y="2881193"/>
            <a:ext cx="1231038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Single Tech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C7D6AC04-869B-46BF-BB63-79F00D5E4EB3}"/>
              </a:ext>
            </a:extLst>
          </p:cNvPr>
          <p:cNvSpPr txBox="1"/>
          <p:nvPr/>
        </p:nvSpPr>
        <p:spPr>
          <a:xfrm>
            <a:off x="4752022" y="2857113"/>
            <a:ext cx="1231038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MultiTech</a:t>
            </a:r>
          </a:p>
        </p:txBody>
      </p:sp>
      <p:sp>
        <p:nvSpPr>
          <p:cNvPr id="14" name="Left Brace 13">
            <a:extLst>
              <a:ext uri="{FF2B5EF4-FFF2-40B4-BE49-F238E27FC236}">
                <a16:creationId xmlns="" xmlns:a16="http://schemas.microsoft.com/office/drawing/2014/main" id="{FF96F142-4AD2-469E-A517-4E661A081CEF}"/>
              </a:ext>
            </a:extLst>
          </p:cNvPr>
          <p:cNvSpPr/>
          <p:nvPr/>
        </p:nvSpPr>
        <p:spPr>
          <a:xfrm rot="5400000">
            <a:off x="8125678" y="2636575"/>
            <a:ext cx="293570" cy="1552576"/>
          </a:xfrm>
          <a:prstGeom prst="leftBrace">
            <a:avLst>
              <a:gd name="adj1" fmla="val 25296"/>
              <a:gd name="adj2" fmla="val 636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CAE38A77-ABF9-4B5C-A954-5D0A0737B1BF}"/>
              </a:ext>
            </a:extLst>
          </p:cNvPr>
          <p:cNvSpPr txBox="1"/>
          <p:nvPr/>
        </p:nvSpPr>
        <p:spPr>
          <a:xfrm>
            <a:off x="7419023" y="2808954"/>
            <a:ext cx="994727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VariTech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Left Brace 16">
            <a:extLst>
              <a:ext uri="{FF2B5EF4-FFF2-40B4-BE49-F238E27FC236}">
                <a16:creationId xmlns="" xmlns:a16="http://schemas.microsoft.com/office/drawing/2014/main" id="{5187A1DA-DBA6-48BF-803C-956E38D3FE97}"/>
              </a:ext>
            </a:extLst>
          </p:cNvPr>
          <p:cNvSpPr/>
          <p:nvPr/>
        </p:nvSpPr>
        <p:spPr>
          <a:xfrm rot="5400000">
            <a:off x="10050264" y="1816977"/>
            <a:ext cx="719588" cy="2722618"/>
          </a:xfrm>
          <a:prstGeom prst="leftBrace">
            <a:avLst>
              <a:gd name="adj1" fmla="val 25296"/>
              <a:gd name="adj2" fmla="val 636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47A7DE40-F8DF-4774-BE73-7F27B4357F72}"/>
              </a:ext>
            </a:extLst>
          </p:cNvPr>
          <p:cNvSpPr txBox="1"/>
          <p:nvPr/>
        </p:nvSpPr>
        <p:spPr>
          <a:xfrm>
            <a:off x="9274631" y="2319369"/>
            <a:ext cx="150131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Applicabilities</a:t>
            </a:r>
          </a:p>
        </p:txBody>
      </p:sp>
    </p:spTree>
    <p:extLst>
      <p:ext uri="{BB962C8B-B14F-4D97-AF65-F5344CB8AC3E}">
        <p14:creationId xmlns:p14="http://schemas.microsoft.com/office/powerpoint/2010/main" val="3706365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0215"/>
            <a:ext cx="4893860" cy="1885188"/>
          </a:xfrm>
        </p:spPr>
        <p:txBody>
          <a:bodyPr>
            <a:normAutofit/>
          </a:bodyPr>
          <a:lstStyle/>
          <a:p>
            <a:r>
              <a:rPr lang="en-US" dirty="0"/>
              <a:t>Installation of MASControl3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767" y="1982401"/>
            <a:ext cx="4566313" cy="4645384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Step 1:  Unzip files and folders to destination folder</a:t>
            </a:r>
          </a:p>
          <a:p>
            <a:r>
              <a:rPr lang="en-US" sz="2400" dirty="0"/>
              <a:t>Max length of path to MASControl3 is 39 characters (including “MASControl3”)</a:t>
            </a:r>
          </a:p>
          <a:p>
            <a:r>
              <a:rPr lang="en-US" sz="2400" dirty="0"/>
              <a:t>Can rename MASControl3 folder to shorter name, if needed</a:t>
            </a:r>
          </a:p>
          <a:p>
            <a:r>
              <a:rPr lang="en-US" sz="2400" dirty="0"/>
              <a:t>OK to install to more than one place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8FC314EE-FCB9-4255-8D41-F290A08863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4459" y="608036"/>
            <a:ext cx="6819752" cy="564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76310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7C76990C-690E-45D5-9BC8-B318C5DADD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611" b="18151"/>
          <a:stretch/>
        </p:blipFill>
        <p:spPr>
          <a:xfrm>
            <a:off x="152400" y="1820363"/>
            <a:ext cx="11201400" cy="16086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3CE95B66-A831-4994-A54B-6C005B933B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572" b="17459"/>
          <a:stretch/>
        </p:blipFill>
        <p:spPr>
          <a:xfrm>
            <a:off x="0" y="5140316"/>
            <a:ext cx="12192000" cy="16086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A87F4E-D1B2-4899-874A-CC0C9066C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869" y="57203"/>
            <a:ext cx="7624968" cy="560228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Measure Workbook Layout (First Fields)</a:t>
            </a:r>
          </a:p>
        </p:txBody>
      </p:sp>
      <p:sp>
        <p:nvSpPr>
          <p:cNvPr id="5" name="Callout: Bent Line 4">
            <a:extLst>
              <a:ext uri="{FF2B5EF4-FFF2-40B4-BE49-F238E27FC236}">
                <a16:creationId xmlns="" xmlns:a16="http://schemas.microsoft.com/office/drawing/2014/main" id="{7F663691-EDFE-446E-BA5E-12446E9AAC8D}"/>
              </a:ext>
            </a:extLst>
          </p:cNvPr>
          <p:cNvSpPr/>
          <p:nvPr/>
        </p:nvSpPr>
        <p:spPr>
          <a:xfrm>
            <a:off x="2436881" y="2416907"/>
            <a:ext cx="2424486" cy="670297"/>
          </a:xfrm>
          <a:prstGeom prst="borderCallout2">
            <a:avLst>
              <a:gd name="adj1" fmla="val 62596"/>
              <a:gd name="adj2" fmla="val 101754"/>
              <a:gd name="adj3" fmla="val 75336"/>
              <a:gd name="adj4" fmla="val 119496"/>
              <a:gd name="adj5" fmla="val 79503"/>
              <a:gd name="adj6" fmla="val 238549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/>
              <a:t>TStat</a:t>
            </a:r>
            <a:r>
              <a:rPr lang="en-US" dirty="0"/>
              <a:t> = Com for </a:t>
            </a:r>
            <a:r>
              <a:rPr lang="en-US" dirty="0" err="1"/>
              <a:t>NonRes</a:t>
            </a:r>
            <a:endParaRPr lang="en-US" dirty="0"/>
          </a:p>
          <a:p>
            <a:r>
              <a:rPr lang="en-US" dirty="0"/>
              <a:t>         Multi for Res</a:t>
            </a:r>
          </a:p>
        </p:txBody>
      </p:sp>
      <p:sp>
        <p:nvSpPr>
          <p:cNvPr id="7" name="Callout: Bent Line 6">
            <a:extLst>
              <a:ext uri="{FF2B5EF4-FFF2-40B4-BE49-F238E27FC236}">
                <a16:creationId xmlns="" xmlns:a16="http://schemas.microsoft.com/office/drawing/2014/main" id="{F3097AB0-A46D-4469-A751-2C6F9D9CE98C}"/>
              </a:ext>
            </a:extLst>
          </p:cNvPr>
          <p:cNvSpPr/>
          <p:nvPr/>
        </p:nvSpPr>
        <p:spPr>
          <a:xfrm>
            <a:off x="9130145" y="175649"/>
            <a:ext cx="2907256" cy="913365"/>
          </a:xfrm>
          <a:prstGeom prst="borderCallout2">
            <a:avLst>
              <a:gd name="adj1" fmla="val 107338"/>
              <a:gd name="adj2" fmla="val 59122"/>
              <a:gd name="adj3" fmla="val 163600"/>
              <a:gd name="adj4" fmla="val 67430"/>
              <a:gd name="adj5" fmla="val 270500"/>
              <a:gd name="adj6" fmla="val 58568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“Sizing Baseline”:  which measure case to use for HVAC sizing (Default = Pre)</a:t>
            </a:r>
          </a:p>
        </p:txBody>
      </p:sp>
      <p:sp>
        <p:nvSpPr>
          <p:cNvPr id="10" name="Callout: Bent Line 9">
            <a:extLst>
              <a:ext uri="{FF2B5EF4-FFF2-40B4-BE49-F238E27FC236}">
                <a16:creationId xmlns="" xmlns:a16="http://schemas.microsoft.com/office/drawing/2014/main" id="{55424AA4-CA29-438F-BE58-D51A800D5BAB}"/>
              </a:ext>
            </a:extLst>
          </p:cNvPr>
          <p:cNvSpPr/>
          <p:nvPr/>
        </p:nvSpPr>
        <p:spPr>
          <a:xfrm>
            <a:off x="5097268" y="2375959"/>
            <a:ext cx="2100396" cy="359400"/>
          </a:xfrm>
          <a:prstGeom prst="borderCallout2">
            <a:avLst>
              <a:gd name="adj1" fmla="val 21701"/>
              <a:gd name="adj2" fmla="val 103205"/>
              <a:gd name="adj3" fmla="val 24292"/>
              <a:gd name="adj4" fmla="val 130176"/>
              <a:gd name="adj5" fmla="val 32167"/>
              <a:gd name="adj6" fmla="val 180205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/>
              <a:t>ShowInList</a:t>
            </a:r>
            <a:r>
              <a:rPr lang="en-US" dirty="0"/>
              <a:t> not used</a:t>
            </a:r>
          </a:p>
        </p:txBody>
      </p:sp>
      <p:sp>
        <p:nvSpPr>
          <p:cNvPr id="12" name="Left Brace 11">
            <a:extLst>
              <a:ext uri="{FF2B5EF4-FFF2-40B4-BE49-F238E27FC236}">
                <a16:creationId xmlns="" xmlns:a16="http://schemas.microsoft.com/office/drawing/2014/main" id="{3B2E9E89-5AFF-41A5-80D5-6FC4B652CA37}"/>
              </a:ext>
            </a:extLst>
          </p:cNvPr>
          <p:cNvSpPr/>
          <p:nvPr/>
        </p:nvSpPr>
        <p:spPr>
          <a:xfrm rot="5400000">
            <a:off x="3753122" y="2711115"/>
            <a:ext cx="529388" cy="4876801"/>
          </a:xfrm>
          <a:prstGeom prst="leftBrace">
            <a:avLst>
              <a:gd name="adj1" fmla="val 25296"/>
              <a:gd name="adj2" fmla="val 636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2431E4AF-2256-468E-B6FF-581E5C49B8C9}"/>
              </a:ext>
            </a:extLst>
          </p:cNvPr>
          <p:cNvSpPr txBox="1"/>
          <p:nvPr/>
        </p:nvSpPr>
        <p:spPr>
          <a:xfrm>
            <a:off x="441008" y="3687242"/>
            <a:ext cx="4594331" cy="120032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Use column from this section when there is one TechID per measure case, and the TechID does not change with </a:t>
            </a:r>
            <a:r>
              <a:rPr lang="en-US" dirty="0" err="1">
                <a:solidFill>
                  <a:schemeClr val="bg1"/>
                </a:solidFill>
              </a:rPr>
              <a:t>Vintatge</a:t>
            </a:r>
            <a:r>
              <a:rPr lang="en-US" dirty="0">
                <a:solidFill>
                  <a:schemeClr val="bg1"/>
                </a:solidFill>
              </a:rPr>
              <a:t>, CZ, </a:t>
            </a:r>
            <a:r>
              <a:rPr lang="en-US" dirty="0" err="1">
                <a:solidFill>
                  <a:schemeClr val="bg1"/>
                </a:solidFill>
              </a:rPr>
              <a:t>BldgType</a:t>
            </a:r>
            <a:r>
              <a:rPr lang="en-US" dirty="0">
                <a:solidFill>
                  <a:schemeClr val="bg1"/>
                </a:solidFill>
              </a:rPr>
              <a:t>, or HVAC Type</a:t>
            </a:r>
          </a:p>
        </p:txBody>
      </p:sp>
      <p:sp>
        <p:nvSpPr>
          <p:cNvPr id="14" name="Callout: Bent Line 13">
            <a:extLst>
              <a:ext uri="{FF2B5EF4-FFF2-40B4-BE49-F238E27FC236}">
                <a16:creationId xmlns="" xmlns:a16="http://schemas.microsoft.com/office/drawing/2014/main" id="{E1F2873F-5FDB-4E82-B4FB-574A0A774E77}"/>
              </a:ext>
            </a:extLst>
          </p:cNvPr>
          <p:cNvSpPr/>
          <p:nvPr/>
        </p:nvSpPr>
        <p:spPr>
          <a:xfrm>
            <a:off x="1914236" y="1107490"/>
            <a:ext cx="3469776" cy="560228"/>
          </a:xfrm>
          <a:prstGeom prst="borderCallout2">
            <a:avLst>
              <a:gd name="adj1" fmla="val 39084"/>
              <a:gd name="adj2" fmla="val 101989"/>
              <a:gd name="adj3" fmla="val 89025"/>
              <a:gd name="adj4" fmla="val 156252"/>
              <a:gd name="adj5" fmla="val 239311"/>
              <a:gd name="adj6" fmla="val 214861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DOE2 </a:t>
            </a:r>
            <a:r>
              <a:rPr lang="en-US" dirty="0" err="1"/>
              <a:t>Hrly</a:t>
            </a:r>
            <a:r>
              <a:rPr lang="en-US" dirty="0"/>
              <a:t> </a:t>
            </a:r>
            <a:r>
              <a:rPr lang="en-US" dirty="0" err="1"/>
              <a:t>Rept</a:t>
            </a:r>
            <a:r>
              <a:rPr lang="en-US" dirty="0"/>
              <a:t> index for hourly report end use variable</a:t>
            </a:r>
          </a:p>
        </p:txBody>
      </p:sp>
      <p:sp>
        <p:nvSpPr>
          <p:cNvPr id="15" name="Callout: Bent Line 14">
            <a:extLst>
              <a:ext uri="{FF2B5EF4-FFF2-40B4-BE49-F238E27FC236}">
                <a16:creationId xmlns="" xmlns:a16="http://schemas.microsoft.com/office/drawing/2014/main" id="{0D2B4267-CCF1-4D71-8D21-5E7549A0DDAB}"/>
              </a:ext>
            </a:extLst>
          </p:cNvPr>
          <p:cNvSpPr/>
          <p:nvPr/>
        </p:nvSpPr>
        <p:spPr>
          <a:xfrm>
            <a:off x="3649124" y="616275"/>
            <a:ext cx="4524666" cy="452449"/>
          </a:xfrm>
          <a:prstGeom prst="borderCallout2">
            <a:avLst>
              <a:gd name="adj1" fmla="val 56395"/>
              <a:gd name="adj2" fmla="val 101815"/>
              <a:gd name="adj3" fmla="val 64528"/>
              <a:gd name="adj4" fmla="val 112159"/>
              <a:gd name="adj5" fmla="val 416914"/>
              <a:gd name="adj6" fmla="val 134943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Reference ID for </a:t>
            </a:r>
            <a:r>
              <a:rPr lang="en-US" dirty="0" err="1"/>
              <a:t>Nomalizing</a:t>
            </a:r>
            <a:r>
              <a:rPr lang="en-US" dirty="0"/>
              <a:t> Units Processing</a:t>
            </a:r>
          </a:p>
        </p:txBody>
      </p:sp>
      <p:sp>
        <p:nvSpPr>
          <p:cNvPr id="17" name="Left Brace 16">
            <a:extLst>
              <a:ext uri="{FF2B5EF4-FFF2-40B4-BE49-F238E27FC236}">
                <a16:creationId xmlns="" xmlns:a16="http://schemas.microsoft.com/office/drawing/2014/main" id="{403D6479-352A-4609-8CE2-78EFFF6216BA}"/>
              </a:ext>
            </a:extLst>
          </p:cNvPr>
          <p:cNvSpPr/>
          <p:nvPr/>
        </p:nvSpPr>
        <p:spPr>
          <a:xfrm rot="5400000">
            <a:off x="8954252" y="2420600"/>
            <a:ext cx="490329" cy="5430981"/>
          </a:xfrm>
          <a:prstGeom prst="leftBrace">
            <a:avLst>
              <a:gd name="adj1" fmla="val 25296"/>
              <a:gd name="adj2" fmla="val 636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FE61D3E5-CFEC-4799-8DFC-4201999C6C35}"/>
              </a:ext>
            </a:extLst>
          </p:cNvPr>
          <p:cNvSpPr txBox="1"/>
          <p:nvPr/>
        </p:nvSpPr>
        <p:spPr>
          <a:xfrm>
            <a:off x="6832979" y="3684493"/>
            <a:ext cx="4594331" cy="120032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Use this section when there are multiple </a:t>
            </a:r>
            <a:r>
              <a:rPr lang="en-US" dirty="0" err="1">
                <a:solidFill>
                  <a:schemeClr val="bg1"/>
                </a:solidFill>
              </a:rPr>
              <a:t>TechIDs</a:t>
            </a:r>
            <a:r>
              <a:rPr lang="en-US" dirty="0">
                <a:solidFill>
                  <a:schemeClr val="bg1"/>
                </a:solidFill>
              </a:rPr>
              <a:t> for the “Pre” case. If a TechID does change with </a:t>
            </a:r>
            <a:r>
              <a:rPr lang="en-US" dirty="0" err="1">
                <a:solidFill>
                  <a:schemeClr val="bg1"/>
                </a:solidFill>
              </a:rPr>
              <a:t>Vintatge</a:t>
            </a:r>
            <a:r>
              <a:rPr lang="en-US" dirty="0">
                <a:solidFill>
                  <a:schemeClr val="bg1"/>
                </a:solidFill>
              </a:rPr>
              <a:t>, CZ, </a:t>
            </a:r>
            <a:r>
              <a:rPr lang="en-US" dirty="0" err="1">
                <a:solidFill>
                  <a:schemeClr val="bg1"/>
                </a:solidFill>
              </a:rPr>
              <a:t>BldgType</a:t>
            </a:r>
            <a:r>
              <a:rPr lang="en-US" dirty="0">
                <a:solidFill>
                  <a:schemeClr val="bg1"/>
                </a:solidFill>
              </a:rPr>
              <a:t>, or HVAC Type, see next slide for that TechID</a:t>
            </a:r>
          </a:p>
        </p:txBody>
      </p:sp>
    </p:spTree>
    <p:extLst>
      <p:ext uri="{BB962C8B-B14F-4D97-AF65-F5344CB8AC3E}">
        <p14:creationId xmlns:p14="http://schemas.microsoft.com/office/powerpoint/2010/main" val="178638304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13F756A9-3995-437D-ADE3-767BD0038F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489" b="16786"/>
          <a:stretch/>
        </p:blipFill>
        <p:spPr>
          <a:xfrm>
            <a:off x="304800" y="1206480"/>
            <a:ext cx="11049000" cy="16899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A87F4E-D1B2-4899-874A-CC0C9066C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436"/>
            <a:ext cx="10515600" cy="558171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Measure Workbook Layout (MultiTech &amp; </a:t>
            </a:r>
            <a:r>
              <a:rPr lang="en-US" sz="3600" dirty="0" err="1"/>
              <a:t>VariTech</a:t>
            </a:r>
            <a:r>
              <a:rPr lang="en-US" sz="3600" dirty="0"/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2A1B6816-6742-4BDB-9A49-3DAAAB741C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426" b="16432"/>
          <a:stretch/>
        </p:blipFill>
        <p:spPr>
          <a:xfrm>
            <a:off x="626921" y="5107085"/>
            <a:ext cx="11353800" cy="1736202"/>
          </a:xfrm>
          <a:prstGeom prst="rect">
            <a:avLst/>
          </a:prstGeom>
        </p:spPr>
      </p:pic>
      <p:sp>
        <p:nvSpPr>
          <p:cNvPr id="11" name="Left Brace 10">
            <a:extLst>
              <a:ext uri="{FF2B5EF4-FFF2-40B4-BE49-F238E27FC236}">
                <a16:creationId xmlns="" xmlns:a16="http://schemas.microsoft.com/office/drawing/2014/main" id="{D79D0245-3F94-4751-8B35-19C920B04E80}"/>
              </a:ext>
            </a:extLst>
          </p:cNvPr>
          <p:cNvSpPr/>
          <p:nvPr/>
        </p:nvSpPr>
        <p:spPr>
          <a:xfrm rot="5400000">
            <a:off x="3985882" y="-1071034"/>
            <a:ext cx="229267" cy="4406609"/>
          </a:xfrm>
          <a:prstGeom prst="leftBrace">
            <a:avLst>
              <a:gd name="adj1" fmla="val 25296"/>
              <a:gd name="adj2" fmla="val 636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B1FFDD4-8BFE-4928-9DEE-6A6BFFFE3F9B}"/>
              </a:ext>
            </a:extLst>
          </p:cNvPr>
          <p:cNvSpPr txBox="1"/>
          <p:nvPr/>
        </p:nvSpPr>
        <p:spPr>
          <a:xfrm>
            <a:off x="2247441" y="541839"/>
            <a:ext cx="2941248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MultiTech for Standard case</a:t>
            </a:r>
          </a:p>
        </p:txBody>
      </p:sp>
      <p:sp>
        <p:nvSpPr>
          <p:cNvPr id="13" name="Left Brace 12">
            <a:extLst>
              <a:ext uri="{FF2B5EF4-FFF2-40B4-BE49-F238E27FC236}">
                <a16:creationId xmlns="" xmlns:a16="http://schemas.microsoft.com/office/drawing/2014/main" id="{8CE80236-E364-4925-B21E-7DC63F005CD6}"/>
              </a:ext>
            </a:extLst>
          </p:cNvPr>
          <p:cNvSpPr/>
          <p:nvPr/>
        </p:nvSpPr>
        <p:spPr>
          <a:xfrm rot="5400000">
            <a:off x="8522918" y="-1281154"/>
            <a:ext cx="369332" cy="4807526"/>
          </a:xfrm>
          <a:prstGeom prst="leftBrace">
            <a:avLst>
              <a:gd name="adj1" fmla="val 25296"/>
              <a:gd name="adj2" fmla="val 636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CBFC91FF-0A1E-478D-8FE5-9C6ECF0AC634}"/>
              </a:ext>
            </a:extLst>
          </p:cNvPr>
          <p:cNvSpPr txBox="1"/>
          <p:nvPr/>
        </p:nvSpPr>
        <p:spPr>
          <a:xfrm>
            <a:off x="6476627" y="530684"/>
            <a:ext cx="307141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MultiTech for “Measure” case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4AF5A2D7-3AFF-471D-BC5E-3E81F02D8547}"/>
              </a:ext>
            </a:extLst>
          </p:cNvPr>
          <p:cNvSpPr txBox="1"/>
          <p:nvPr/>
        </p:nvSpPr>
        <p:spPr>
          <a:xfrm>
            <a:off x="152401" y="3694040"/>
            <a:ext cx="5444837" cy="120032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Use column(s) here if one TechID per measure case and TechID varies with </a:t>
            </a:r>
            <a:r>
              <a:rPr lang="en-US" dirty="0" err="1">
                <a:solidFill>
                  <a:schemeClr val="bg1"/>
                </a:solidFill>
              </a:rPr>
              <a:t>BldgType</a:t>
            </a:r>
            <a:r>
              <a:rPr lang="en-US" dirty="0">
                <a:solidFill>
                  <a:schemeClr val="bg1"/>
                </a:solidFill>
              </a:rPr>
              <a:t>, Vintage, </a:t>
            </a:r>
            <a:r>
              <a:rPr lang="en-US" dirty="0" err="1">
                <a:solidFill>
                  <a:schemeClr val="bg1"/>
                </a:solidFill>
              </a:rPr>
              <a:t>etc</a:t>
            </a:r>
            <a:r>
              <a:rPr lang="en-US" dirty="0">
                <a:solidFill>
                  <a:schemeClr val="bg1"/>
                </a:solidFill>
              </a:rPr>
              <a:t>; the entry is a lookup to the </a:t>
            </a:r>
            <a:r>
              <a:rPr lang="en-US" dirty="0" err="1">
                <a:solidFill>
                  <a:schemeClr val="bg1"/>
                </a:solidFill>
              </a:rPr>
              <a:t>VariTechID</a:t>
            </a:r>
            <a:r>
              <a:rPr lang="en-US" dirty="0">
                <a:solidFill>
                  <a:schemeClr val="bg1"/>
                </a:solidFill>
              </a:rPr>
              <a:t> field of the </a:t>
            </a:r>
            <a:r>
              <a:rPr lang="en-US" dirty="0" err="1">
                <a:solidFill>
                  <a:schemeClr val="bg1"/>
                </a:solidFill>
              </a:rPr>
              <a:t>VariTech</a:t>
            </a:r>
            <a:r>
              <a:rPr lang="en-US" dirty="0">
                <a:solidFill>
                  <a:schemeClr val="bg1"/>
                </a:solidFill>
              </a:rPr>
              <a:t> table in the database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44FF5A0D-E55D-4D52-8A4B-CF8FD5B1B3A0}"/>
              </a:ext>
            </a:extLst>
          </p:cNvPr>
          <p:cNvSpPr txBox="1"/>
          <p:nvPr/>
        </p:nvSpPr>
        <p:spPr>
          <a:xfrm>
            <a:off x="5843156" y="3912578"/>
            <a:ext cx="5444837" cy="92333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MultiTech+VariTech</a:t>
            </a:r>
            <a:r>
              <a:rPr lang="en-US" dirty="0">
                <a:solidFill>
                  <a:schemeClr val="bg1"/>
                </a:solidFill>
              </a:rPr>
              <a:t>: Use column(s) here if multiple </a:t>
            </a:r>
            <a:r>
              <a:rPr lang="en-US" dirty="0" err="1">
                <a:solidFill>
                  <a:schemeClr val="bg1"/>
                </a:solidFill>
              </a:rPr>
              <a:t>TechIDs</a:t>
            </a:r>
            <a:r>
              <a:rPr lang="en-US" dirty="0">
                <a:solidFill>
                  <a:schemeClr val="bg1"/>
                </a:solidFill>
              </a:rPr>
              <a:t> per measure case</a:t>
            </a:r>
            <a:r>
              <a:rPr lang="en-US" u="sng" dirty="0">
                <a:solidFill>
                  <a:schemeClr val="bg1"/>
                </a:solidFill>
              </a:rPr>
              <a:t> and </a:t>
            </a:r>
            <a:r>
              <a:rPr lang="en-US" dirty="0">
                <a:solidFill>
                  <a:schemeClr val="bg1"/>
                </a:solidFill>
              </a:rPr>
              <a:t>TechID varies with </a:t>
            </a:r>
            <a:r>
              <a:rPr lang="en-US" dirty="0" err="1">
                <a:solidFill>
                  <a:schemeClr val="bg1"/>
                </a:solidFill>
              </a:rPr>
              <a:t>BldgType</a:t>
            </a:r>
            <a:r>
              <a:rPr lang="en-US" dirty="0">
                <a:solidFill>
                  <a:schemeClr val="bg1"/>
                </a:solidFill>
              </a:rPr>
              <a:t>, Vintage, </a:t>
            </a:r>
            <a:r>
              <a:rPr lang="en-US" dirty="0" err="1">
                <a:solidFill>
                  <a:schemeClr val="bg1"/>
                </a:solidFill>
              </a:rPr>
              <a:t>etc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Left Brace 17">
            <a:extLst>
              <a:ext uri="{FF2B5EF4-FFF2-40B4-BE49-F238E27FC236}">
                <a16:creationId xmlns="" xmlns:a16="http://schemas.microsoft.com/office/drawing/2014/main" id="{3C8FF8A4-C20F-432C-8923-FA8581F55DD0}"/>
              </a:ext>
            </a:extLst>
          </p:cNvPr>
          <p:cNvSpPr/>
          <p:nvPr/>
        </p:nvSpPr>
        <p:spPr>
          <a:xfrm rot="5400000">
            <a:off x="8046223" y="1444144"/>
            <a:ext cx="255920" cy="7121239"/>
          </a:xfrm>
          <a:prstGeom prst="leftBrace">
            <a:avLst>
              <a:gd name="adj1" fmla="val 25296"/>
              <a:gd name="adj2" fmla="val 636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6BCF1648-DBFB-4E13-AAFA-3C606FC22051}"/>
              </a:ext>
            </a:extLst>
          </p:cNvPr>
          <p:cNvSpPr txBox="1"/>
          <p:nvPr/>
        </p:nvSpPr>
        <p:spPr>
          <a:xfrm>
            <a:off x="3088702" y="3109100"/>
            <a:ext cx="784965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If one of the technologies is a </a:t>
            </a:r>
            <a:r>
              <a:rPr lang="en-US" dirty="0" err="1">
                <a:solidFill>
                  <a:schemeClr val="bg1"/>
                </a:solidFill>
              </a:rPr>
              <a:t>VariTech</a:t>
            </a:r>
            <a:r>
              <a:rPr lang="en-US" dirty="0">
                <a:solidFill>
                  <a:schemeClr val="bg1"/>
                </a:solidFill>
              </a:rPr>
              <a:t> type, then use </a:t>
            </a:r>
            <a:r>
              <a:rPr lang="en-US" dirty="0" err="1">
                <a:solidFill>
                  <a:schemeClr val="bg1"/>
                </a:solidFill>
              </a:rPr>
              <a:t>MuliTech+VariTech</a:t>
            </a:r>
            <a:r>
              <a:rPr lang="en-US" dirty="0">
                <a:solidFill>
                  <a:schemeClr val="bg1"/>
                </a:solidFill>
              </a:rPr>
              <a:t> below</a:t>
            </a:r>
          </a:p>
        </p:txBody>
      </p:sp>
      <p:sp>
        <p:nvSpPr>
          <p:cNvPr id="20" name="Left Brace 19">
            <a:extLst>
              <a:ext uri="{FF2B5EF4-FFF2-40B4-BE49-F238E27FC236}">
                <a16:creationId xmlns="" xmlns:a16="http://schemas.microsoft.com/office/drawing/2014/main" id="{7C6946A0-C01E-412D-AC97-8661FDAA7784}"/>
              </a:ext>
            </a:extLst>
          </p:cNvPr>
          <p:cNvSpPr/>
          <p:nvPr/>
        </p:nvSpPr>
        <p:spPr>
          <a:xfrm rot="16200000" flipV="1">
            <a:off x="4738352" y="1468483"/>
            <a:ext cx="457003" cy="2673928"/>
          </a:xfrm>
          <a:prstGeom prst="leftBrace">
            <a:avLst>
              <a:gd name="adj1" fmla="val 25296"/>
              <a:gd name="adj2" fmla="val 636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eft Brace 20">
            <a:extLst>
              <a:ext uri="{FF2B5EF4-FFF2-40B4-BE49-F238E27FC236}">
                <a16:creationId xmlns="" xmlns:a16="http://schemas.microsoft.com/office/drawing/2014/main" id="{587ABBAF-C4E7-49D1-A54C-078E0AE245FF}"/>
              </a:ext>
            </a:extLst>
          </p:cNvPr>
          <p:cNvSpPr/>
          <p:nvPr/>
        </p:nvSpPr>
        <p:spPr>
          <a:xfrm rot="16200000" flipV="1">
            <a:off x="9315455" y="1260420"/>
            <a:ext cx="457003" cy="3072060"/>
          </a:xfrm>
          <a:prstGeom prst="leftBrace">
            <a:avLst>
              <a:gd name="adj1" fmla="val 25296"/>
              <a:gd name="adj2" fmla="val 636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 Brace 14">
            <a:extLst>
              <a:ext uri="{FF2B5EF4-FFF2-40B4-BE49-F238E27FC236}">
                <a16:creationId xmlns="" xmlns:a16="http://schemas.microsoft.com/office/drawing/2014/main" id="{E419038E-ED10-4652-A2E0-B5F82B2BAE66}"/>
              </a:ext>
            </a:extLst>
          </p:cNvPr>
          <p:cNvSpPr/>
          <p:nvPr/>
        </p:nvSpPr>
        <p:spPr>
          <a:xfrm rot="5400000">
            <a:off x="3263223" y="3857157"/>
            <a:ext cx="233714" cy="2273005"/>
          </a:xfrm>
          <a:prstGeom prst="leftBrace">
            <a:avLst>
              <a:gd name="adj1" fmla="val 25296"/>
              <a:gd name="adj2" fmla="val 636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4096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A87F4E-D1B2-4899-874A-CC0C9066C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18" y="8635"/>
            <a:ext cx="7251682" cy="448047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Measure Workbook Layout (Applicabilities)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08009B09-18B7-45E2-85EF-CE86D55F25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426" b="16432"/>
          <a:stretch/>
        </p:blipFill>
        <p:spPr>
          <a:xfrm>
            <a:off x="63518" y="2262475"/>
            <a:ext cx="10992307" cy="21969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A464EC70-1A51-4A06-A5AD-28D5DD3381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489" b="16077"/>
          <a:stretch/>
        </p:blipFill>
        <p:spPr>
          <a:xfrm>
            <a:off x="1007779" y="4531520"/>
            <a:ext cx="11099157" cy="218877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="" xmlns:a16="http://schemas.microsoft.com/office/drawing/2014/main" id="{10CD26D5-1CF5-48DD-969E-25F6405E6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349" y="513832"/>
            <a:ext cx="6732182" cy="179754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Enables measures for specific combinations of independent variables</a:t>
            </a:r>
          </a:p>
          <a:p>
            <a:r>
              <a:rPr lang="en-US" dirty="0"/>
              <a:t>For each category, choose either:</a:t>
            </a:r>
          </a:p>
          <a:p>
            <a:pPr lvl="1"/>
            <a:r>
              <a:rPr lang="en-US" dirty="0"/>
              <a:t>“Any” to include all options for that category</a:t>
            </a:r>
          </a:p>
          <a:p>
            <a:pPr lvl="1"/>
            <a:r>
              <a:rPr lang="en-US" dirty="0"/>
              <a:t>Specific columns to include a subset of options</a:t>
            </a:r>
          </a:p>
          <a:p>
            <a:r>
              <a:rPr lang="en-US" dirty="0"/>
              <a:t>Set to “x” or “1” to select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="" xmlns:a16="http://schemas.microsoft.com/office/drawing/2014/main" id="{01FBCAD8-2D55-4DA2-A8E6-589F87C700B9}"/>
              </a:ext>
            </a:extLst>
          </p:cNvPr>
          <p:cNvSpPr txBox="1">
            <a:spLocks/>
          </p:cNvSpPr>
          <p:nvPr/>
        </p:nvSpPr>
        <p:spPr>
          <a:xfrm>
            <a:off x="7420031" y="47792"/>
            <a:ext cx="4708450" cy="21887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Notes:</a:t>
            </a:r>
          </a:p>
          <a:p>
            <a:r>
              <a:rPr lang="en-US" sz="2200" dirty="0"/>
              <a:t>Ind and Ag sectors not used for DEER2020</a:t>
            </a:r>
          </a:p>
          <a:p>
            <a:r>
              <a:rPr lang="en-US" sz="2200" dirty="0"/>
              <a:t>For com lighting, “</a:t>
            </a:r>
            <a:r>
              <a:rPr lang="en-US" sz="2200" dirty="0" err="1"/>
              <a:t>AnyBldg</a:t>
            </a:r>
            <a:r>
              <a:rPr lang="en-US" sz="2200" dirty="0"/>
              <a:t>” = M to filter using sheet </a:t>
            </a:r>
            <a:r>
              <a:rPr lang="en-US" sz="2200" dirty="0" err="1"/>
              <a:t>BldgTypeHvacApplic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558095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839C180-F173-4380-91B6-1563FDBD4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813" y="230215"/>
            <a:ext cx="11376837" cy="684185"/>
          </a:xfrm>
        </p:spPr>
        <p:txBody>
          <a:bodyPr>
            <a:noAutofit/>
          </a:bodyPr>
          <a:lstStyle/>
          <a:p>
            <a:r>
              <a:rPr lang="en-US" sz="3600" dirty="0"/>
              <a:t>Add new Chiller Measure:  DEER_NonRes_Measures.xlsm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FFB5909-05FA-40B1-AA82-9E5C570BA4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79292"/>
            <a:ext cx="10896600" cy="2138470"/>
          </a:xfrm>
        </p:spPr>
        <p:txBody>
          <a:bodyPr/>
          <a:lstStyle/>
          <a:p>
            <a:r>
              <a:rPr lang="en-US" dirty="0"/>
              <a:t>Add row to DEER_NonRes_Measures.xlsm</a:t>
            </a:r>
          </a:p>
          <a:p>
            <a:pPr lvl="1"/>
            <a:r>
              <a:rPr lang="en-US" dirty="0"/>
              <a:t>Use existing similar chiller measure as starting point</a:t>
            </a:r>
          </a:p>
          <a:p>
            <a:pPr lvl="1"/>
            <a:r>
              <a:rPr lang="en-US" dirty="0"/>
              <a:t>Enter alternate </a:t>
            </a:r>
            <a:r>
              <a:rPr lang="en-US" dirty="0" err="1"/>
              <a:t>MsrTechID</a:t>
            </a:r>
            <a:r>
              <a:rPr lang="en-US" dirty="0"/>
              <a:t> in new row</a:t>
            </a:r>
          </a:p>
          <a:p>
            <a:pPr lvl="1"/>
            <a:r>
              <a:rPr lang="en-US" dirty="0"/>
              <a:t>Change applicabilities, if needed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361EEF5F-029E-4602-98BA-EB9D051054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17762"/>
            <a:ext cx="12192000" cy="2740285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45CEB940-EE8F-45D2-9DBA-CB36E288A336}"/>
              </a:ext>
            </a:extLst>
          </p:cNvPr>
          <p:cNvSpPr/>
          <p:nvPr/>
        </p:nvSpPr>
        <p:spPr>
          <a:xfrm>
            <a:off x="175300" y="5356231"/>
            <a:ext cx="11833571" cy="184521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2D2C3AD7-D213-48FF-8C6C-30A5D5641584}"/>
              </a:ext>
            </a:extLst>
          </p:cNvPr>
          <p:cNvSpPr/>
          <p:nvPr/>
        </p:nvSpPr>
        <p:spPr>
          <a:xfrm>
            <a:off x="175300" y="4688959"/>
            <a:ext cx="11833571" cy="22871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allout: Bent Line 11">
            <a:extLst>
              <a:ext uri="{FF2B5EF4-FFF2-40B4-BE49-F238E27FC236}">
                <a16:creationId xmlns="" xmlns:a16="http://schemas.microsoft.com/office/drawing/2014/main" id="{F0C32EED-F2B6-4EB4-B91B-CDF163A32C91}"/>
              </a:ext>
            </a:extLst>
          </p:cNvPr>
          <p:cNvSpPr/>
          <p:nvPr/>
        </p:nvSpPr>
        <p:spPr>
          <a:xfrm>
            <a:off x="1016499" y="6250329"/>
            <a:ext cx="3684270" cy="542920"/>
          </a:xfrm>
          <a:prstGeom prst="borderCallout2">
            <a:avLst>
              <a:gd name="adj1" fmla="val 27763"/>
              <a:gd name="adj2" fmla="val 101939"/>
              <a:gd name="adj3" fmla="val -1078"/>
              <a:gd name="adj4" fmla="val 114026"/>
              <a:gd name="adj5" fmla="val -115123"/>
              <a:gd name="adj6" fmla="val 118594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Use similar Measure as source row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="" xmlns:a16="http://schemas.microsoft.com/office/drawing/2014/main" id="{F4342276-4D4C-47DA-8E94-D74E08788D09}"/>
              </a:ext>
            </a:extLst>
          </p:cNvPr>
          <p:cNvSpPr/>
          <p:nvPr/>
        </p:nvSpPr>
        <p:spPr>
          <a:xfrm>
            <a:off x="4559101" y="4699592"/>
            <a:ext cx="385040" cy="20783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allout: Bent Line 7">
            <a:extLst>
              <a:ext uri="{FF2B5EF4-FFF2-40B4-BE49-F238E27FC236}">
                <a16:creationId xmlns="" xmlns:a16="http://schemas.microsoft.com/office/drawing/2014/main" id="{3977CC12-E3F4-4DA4-B3D4-281962B90845}"/>
              </a:ext>
            </a:extLst>
          </p:cNvPr>
          <p:cNvSpPr/>
          <p:nvPr/>
        </p:nvSpPr>
        <p:spPr>
          <a:xfrm>
            <a:off x="6336634" y="2528737"/>
            <a:ext cx="3684270" cy="500930"/>
          </a:xfrm>
          <a:prstGeom prst="borderCallout2">
            <a:avLst>
              <a:gd name="adj1" fmla="val 29565"/>
              <a:gd name="adj2" fmla="val 104452"/>
              <a:gd name="adj3" fmla="val 38368"/>
              <a:gd name="adj4" fmla="val 128894"/>
              <a:gd name="adj5" fmla="val 439946"/>
              <a:gd name="adj6" fmla="val 139004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New row with measure efficiency</a:t>
            </a:r>
          </a:p>
        </p:txBody>
      </p:sp>
    </p:spTree>
    <p:extLst>
      <p:ext uri="{BB962C8B-B14F-4D97-AF65-F5344CB8AC3E}">
        <p14:creationId xmlns:p14="http://schemas.microsoft.com/office/powerpoint/2010/main" val="3467424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E52815-2643-4E29-B667-892147AEC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Rebuild the Database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7A660F1-7783-47B7-9AB4-830CD91F5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9292"/>
            <a:ext cx="5257800" cy="5531370"/>
          </a:xfrm>
        </p:spPr>
        <p:txBody>
          <a:bodyPr>
            <a:normAutofit/>
          </a:bodyPr>
          <a:lstStyle/>
          <a:p>
            <a:r>
              <a:rPr lang="en-US" dirty="0"/>
              <a:t>Run “Transfer Tech Tables” </a:t>
            </a:r>
          </a:p>
          <a:p>
            <a:pPr lvl="1"/>
            <a:r>
              <a:rPr lang="en-US" dirty="0"/>
              <a:t>Rebuilds the Technology data tables in the input database (</a:t>
            </a:r>
            <a:r>
              <a:rPr lang="en-US" dirty="0" err="1"/>
              <a:t>TechType</a:t>
            </a:r>
            <a:r>
              <a:rPr lang="en-US" dirty="0"/>
              <a:t>, Technology, </a:t>
            </a:r>
            <a:r>
              <a:rPr lang="en-US" dirty="0" err="1"/>
              <a:t>TechLists</a:t>
            </a:r>
            <a:r>
              <a:rPr lang="en-US" dirty="0"/>
              <a:t>, TechID2Param)</a:t>
            </a:r>
          </a:p>
          <a:p>
            <a:r>
              <a:rPr lang="en-US" dirty="0"/>
              <a:t>Run “Transfer Measure Tables” </a:t>
            </a:r>
          </a:p>
          <a:p>
            <a:pPr lvl="1"/>
            <a:r>
              <a:rPr lang="en-US" dirty="0"/>
              <a:t>Rebuilds the Measures and </a:t>
            </a:r>
            <a:r>
              <a:rPr lang="en-US" dirty="0" err="1"/>
              <a:t>MeasureApplicabilities</a:t>
            </a:r>
            <a:r>
              <a:rPr lang="en-US" dirty="0"/>
              <a:t> tables in the input database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04EBCA97-6258-4793-B22F-B07F28956D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958902"/>
            <a:ext cx="5638800" cy="577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96233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0DC5296-1DD9-407C-9DFC-359896DB3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NonTechWorkbooks</a:t>
            </a:r>
            <a:r>
              <a:rPr lang="en-US" dirty="0"/>
              <a:t>: Msrs2Proc.xlsm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8B7C14-4899-4262-A0E7-FA05DEE859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158" y="1096415"/>
            <a:ext cx="4531242" cy="5531370"/>
          </a:xfrm>
        </p:spPr>
        <p:txBody>
          <a:bodyPr/>
          <a:lstStyle/>
          <a:p>
            <a:r>
              <a:rPr lang="en-US" dirty="0"/>
              <a:t>Source Table for msrs2proc table in input database</a:t>
            </a:r>
          </a:p>
          <a:p>
            <a:r>
              <a:rPr lang="en-US" dirty="0"/>
              <a:t>Table is hand-built in the Msrs2Proc.xlsm file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DF8BB45-7604-4715-B03D-D9E2EB8BFA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914400"/>
            <a:ext cx="7467600" cy="512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33729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0C7BFC4-9936-4951-871B-B1630ABB4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7338"/>
            <a:ext cx="4195069" cy="1518400"/>
          </a:xfrm>
        </p:spPr>
        <p:txBody>
          <a:bodyPr>
            <a:normAutofit fontScale="90000"/>
          </a:bodyPr>
          <a:lstStyle/>
          <a:p>
            <a:r>
              <a:rPr lang="en-US" dirty="0"/>
              <a:t>Setup to Import Msrs2Proc.xlsm to input database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A85B234-7B07-4776-949F-163D30D83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6966"/>
            <a:ext cx="3944007" cy="4613696"/>
          </a:xfrm>
        </p:spPr>
        <p:txBody>
          <a:bodyPr/>
          <a:lstStyle/>
          <a:p>
            <a:r>
              <a:rPr lang="en-US" dirty="0"/>
              <a:t>Go to sheet Tables of ImportTablesToDB.xlsm</a:t>
            </a:r>
          </a:p>
          <a:p>
            <a:r>
              <a:rPr lang="en-US" dirty="0"/>
              <a:t>Note: this is a good resource to trace the source of miscellaneous tables in the database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DC8788E-9E4E-422A-8A59-76F2004CE5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3269" y="388882"/>
            <a:ext cx="7044174" cy="6490138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CED0C921-97E0-478C-9DC2-FC67F0372260}"/>
              </a:ext>
            </a:extLst>
          </p:cNvPr>
          <p:cNvSpPr/>
          <p:nvPr/>
        </p:nvSpPr>
        <p:spPr>
          <a:xfrm>
            <a:off x="8977276" y="2303231"/>
            <a:ext cx="608158" cy="3614091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0C70F0DB-0070-4CC1-AFF3-8147D91CF91C}"/>
              </a:ext>
            </a:extLst>
          </p:cNvPr>
          <p:cNvSpPr/>
          <p:nvPr/>
        </p:nvSpPr>
        <p:spPr>
          <a:xfrm>
            <a:off x="5517931" y="5995806"/>
            <a:ext cx="4067503" cy="226318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allout: Bent Line 7">
            <a:extLst>
              <a:ext uri="{FF2B5EF4-FFF2-40B4-BE49-F238E27FC236}">
                <a16:creationId xmlns="" xmlns:a16="http://schemas.microsoft.com/office/drawing/2014/main" id="{B54FB5B8-7980-47F5-A043-06DE39B78AC4}"/>
              </a:ext>
            </a:extLst>
          </p:cNvPr>
          <p:cNvSpPr/>
          <p:nvPr/>
        </p:nvSpPr>
        <p:spPr>
          <a:xfrm>
            <a:off x="1510695" y="5153244"/>
            <a:ext cx="2599015" cy="767254"/>
          </a:xfrm>
          <a:prstGeom prst="borderCallout2">
            <a:avLst>
              <a:gd name="adj1" fmla="val 27763"/>
              <a:gd name="adj2" fmla="val 101939"/>
              <a:gd name="adj3" fmla="val 28469"/>
              <a:gd name="adj4" fmla="val 121637"/>
              <a:gd name="adj5" fmla="val -105257"/>
              <a:gd name="adj6" fmla="val 286352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Clear “Include” column for all except msrs2proc</a:t>
            </a:r>
          </a:p>
        </p:txBody>
      </p:sp>
    </p:spTree>
    <p:extLst>
      <p:ext uri="{BB962C8B-B14F-4D97-AF65-F5344CB8AC3E}">
        <p14:creationId xmlns:p14="http://schemas.microsoft.com/office/powerpoint/2010/main" val="186048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F74D7FC7-5EDD-45EF-8867-F7646CD41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2913" y="508865"/>
            <a:ext cx="8229600" cy="62960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00C7BFC4-9936-4951-871B-B1630ABB4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75" y="242428"/>
            <a:ext cx="3819851" cy="1518400"/>
          </a:xfrm>
        </p:spPr>
        <p:txBody>
          <a:bodyPr>
            <a:normAutofit fontScale="90000"/>
          </a:bodyPr>
          <a:lstStyle/>
          <a:p>
            <a:r>
              <a:rPr lang="en-US" dirty="0"/>
              <a:t>Setup to Import Msrs2Proc to input database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A85B234-7B07-4776-949F-163D30D83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996966"/>
            <a:ext cx="3819852" cy="4420158"/>
          </a:xfrm>
        </p:spPr>
        <p:txBody>
          <a:bodyPr/>
          <a:lstStyle/>
          <a:p>
            <a:r>
              <a:rPr lang="en-US" dirty="0"/>
              <a:t>Go to sheet Main of ImportTablesToDB.xlsm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0C70F0DB-0070-4CC1-AFF3-8147D91CF91C}"/>
              </a:ext>
            </a:extLst>
          </p:cNvPr>
          <p:cNvSpPr/>
          <p:nvPr/>
        </p:nvSpPr>
        <p:spPr>
          <a:xfrm>
            <a:off x="8124497" y="3883958"/>
            <a:ext cx="1915180" cy="446304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allout: Bent Line 7">
            <a:extLst>
              <a:ext uri="{FF2B5EF4-FFF2-40B4-BE49-F238E27FC236}">
                <a16:creationId xmlns="" xmlns:a16="http://schemas.microsoft.com/office/drawing/2014/main" id="{B54FB5B8-7980-47F5-A043-06DE39B78AC4}"/>
              </a:ext>
            </a:extLst>
          </p:cNvPr>
          <p:cNvSpPr/>
          <p:nvPr/>
        </p:nvSpPr>
        <p:spPr>
          <a:xfrm>
            <a:off x="211189" y="3109832"/>
            <a:ext cx="2395378" cy="767254"/>
          </a:xfrm>
          <a:prstGeom prst="borderCallout2">
            <a:avLst>
              <a:gd name="adj1" fmla="val 27763"/>
              <a:gd name="adj2" fmla="val 101939"/>
              <a:gd name="adj3" fmla="val 28469"/>
              <a:gd name="adj4" fmla="val 121637"/>
              <a:gd name="adj5" fmla="val 151816"/>
              <a:gd name="adj6" fmla="val 256070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Step 1: Clear “Build Initialization Tables” option</a:t>
            </a:r>
          </a:p>
        </p:txBody>
      </p:sp>
      <p:sp>
        <p:nvSpPr>
          <p:cNvPr id="9" name="Callout: Bent Line 8">
            <a:extLst>
              <a:ext uri="{FF2B5EF4-FFF2-40B4-BE49-F238E27FC236}">
                <a16:creationId xmlns="" xmlns:a16="http://schemas.microsoft.com/office/drawing/2014/main" id="{B01BFE39-9254-4306-AF66-D2CCBB90B00A}"/>
              </a:ext>
            </a:extLst>
          </p:cNvPr>
          <p:cNvSpPr/>
          <p:nvPr/>
        </p:nvSpPr>
        <p:spPr>
          <a:xfrm>
            <a:off x="267678" y="5164359"/>
            <a:ext cx="2395378" cy="767254"/>
          </a:xfrm>
          <a:prstGeom prst="borderCallout2">
            <a:avLst>
              <a:gd name="adj1" fmla="val 27763"/>
              <a:gd name="adj2" fmla="val 101939"/>
              <a:gd name="adj3" fmla="val -4408"/>
              <a:gd name="adj4" fmla="val 313383"/>
              <a:gd name="adj5" fmla="val -108458"/>
              <a:gd name="adj6" fmla="val 340754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Step 2:  Run “Transfer Data Tables” macro</a:t>
            </a:r>
          </a:p>
        </p:txBody>
      </p:sp>
    </p:spTree>
    <p:extLst>
      <p:ext uri="{BB962C8B-B14F-4D97-AF65-F5344CB8AC3E}">
        <p14:creationId xmlns:p14="http://schemas.microsoft.com/office/powerpoint/2010/main" val="3812562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FF3A0B74-5CF7-404B-8513-4B3046629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0105" y="1103587"/>
            <a:ext cx="9471789" cy="55621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00C7BFC4-9936-4951-871B-B1630ABB4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75" y="11205"/>
            <a:ext cx="5814518" cy="683959"/>
          </a:xfrm>
        </p:spPr>
        <p:txBody>
          <a:bodyPr>
            <a:normAutofit fontScale="90000"/>
          </a:bodyPr>
          <a:lstStyle/>
          <a:p>
            <a:r>
              <a:rPr lang="en-US" dirty="0"/>
              <a:t>Prepare MASControl3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A85B234-7B07-4776-949F-163D30D83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891" y="628591"/>
            <a:ext cx="8889453" cy="496020"/>
          </a:xfrm>
        </p:spPr>
        <p:txBody>
          <a:bodyPr/>
          <a:lstStyle/>
          <a:p>
            <a:r>
              <a:rPr lang="en-US" dirty="0"/>
              <a:t>Go to Setup Tab</a:t>
            </a:r>
          </a:p>
        </p:txBody>
      </p:sp>
      <p:sp>
        <p:nvSpPr>
          <p:cNvPr id="8" name="Callout: Bent Line 7">
            <a:extLst>
              <a:ext uri="{FF2B5EF4-FFF2-40B4-BE49-F238E27FC236}">
                <a16:creationId xmlns="" xmlns:a16="http://schemas.microsoft.com/office/drawing/2014/main" id="{B54FB5B8-7980-47F5-A043-06DE39B78AC4}"/>
              </a:ext>
            </a:extLst>
          </p:cNvPr>
          <p:cNvSpPr/>
          <p:nvPr/>
        </p:nvSpPr>
        <p:spPr>
          <a:xfrm>
            <a:off x="211189" y="4204131"/>
            <a:ext cx="1417914" cy="921572"/>
          </a:xfrm>
          <a:prstGeom prst="borderCallout2">
            <a:avLst>
              <a:gd name="adj1" fmla="val 27763"/>
              <a:gd name="adj2" fmla="val 101939"/>
              <a:gd name="adj3" fmla="val 28469"/>
              <a:gd name="adj4" fmla="val 121637"/>
              <a:gd name="adj5" fmla="val 138130"/>
              <a:gd name="adj6" fmla="val 173050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Step 2: Expand Database</a:t>
            </a:r>
          </a:p>
        </p:txBody>
      </p:sp>
      <p:sp>
        <p:nvSpPr>
          <p:cNvPr id="9" name="Callout: Bent Line 8">
            <a:extLst>
              <a:ext uri="{FF2B5EF4-FFF2-40B4-BE49-F238E27FC236}">
                <a16:creationId xmlns="" xmlns:a16="http://schemas.microsoft.com/office/drawing/2014/main" id="{B01BFE39-9254-4306-AF66-D2CCBB90B00A}"/>
              </a:ext>
            </a:extLst>
          </p:cNvPr>
          <p:cNvSpPr/>
          <p:nvPr/>
        </p:nvSpPr>
        <p:spPr>
          <a:xfrm>
            <a:off x="8986344" y="3047996"/>
            <a:ext cx="2291256" cy="633248"/>
          </a:xfrm>
          <a:prstGeom prst="borderCallout2">
            <a:avLst>
              <a:gd name="adj1" fmla="val 108585"/>
              <a:gd name="adj2" fmla="val 18872"/>
              <a:gd name="adj3" fmla="val 228469"/>
              <a:gd name="adj4" fmla="val 19585"/>
              <a:gd name="adj5" fmla="val 379084"/>
              <a:gd name="adj6" fmla="val 19258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Step 1:  Convert Measure Table Nulls</a:t>
            </a:r>
          </a:p>
        </p:txBody>
      </p:sp>
      <p:sp>
        <p:nvSpPr>
          <p:cNvPr id="11" name="Callout: Bent Line 10">
            <a:extLst>
              <a:ext uri="{FF2B5EF4-FFF2-40B4-BE49-F238E27FC236}">
                <a16:creationId xmlns="" xmlns:a16="http://schemas.microsoft.com/office/drawing/2014/main" id="{CA1CF1CE-70D9-4E85-A419-306A2DF875A8}"/>
              </a:ext>
            </a:extLst>
          </p:cNvPr>
          <p:cNvSpPr/>
          <p:nvPr/>
        </p:nvSpPr>
        <p:spPr>
          <a:xfrm>
            <a:off x="7362988" y="5863847"/>
            <a:ext cx="1623356" cy="633248"/>
          </a:xfrm>
          <a:prstGeom prst="borderCallout2">
            <a:avLst>
              <a:gd name="adj1" fmla="val 41561"/>
              <a:gd name="adj2" fmla="val -7025"/>
              <a:gd name="adj3" fmla="val 42786"/>
              <a:gd name="adj4" fmla="val -35509"/>
              <a:gd name="adj5" fmla="val -28593"/>
              <a:gd name="adj6" fmla="val -95002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Step 3: Build Measure List</a:t>
            </a:r>
          </a:p>
        </p:txBody>
      </p:sp>
    </p:spTree>
    <p:extLst>
      <p:ext uri="{BB962C8B-B14F-4D97-AF65-F5344CB8AC3E}">
        <p14:creationId xmlns:p14="http://schemas.microsoft.com/office/powerpoint/2010/main" val="33726191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0055A0A-D14F-4C33-AE17-999AFC8E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223" y="59649"/>
            <a:ext cx="10515600" cy="514510"/>
          </a:xfrm>
        </p:spPr>
        <p:txBody>
          <a:bodyPr>
            <a:normAutofit fontScale="90000"/>
          </a:bodyPr>
          <a:lstStyle/>
          <a:p>
            <a:r>
              <a:rPr lang="en-US" dirty="0"/>
              <a:t>Expand Database – Measures Table Expansion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D647D12D-D99F-43F4-AF96-637952EB97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3207"/>
          <a:stretch/>
        </p:blipFill>
        <p:spPr>
          <a:xfrm>
            <a:off x="0" y="2286002"/>
            <a:ext cx="12209793" cy="17756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68D4AEBD-667A-4D3F-BF60-1415F66EA8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0279"/>
          <a:stretch/>
        </p:blipFill>
        <p:spPr>
          <a:xfrm>
            <a:off x="0" y="574160"/>
            <a:ext cx="4841692" cy="15417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451801BD-0F93-41B3-A125-0D28C7C1B52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900" b="39047"/>
          <a:stretch/>
        </p:blipFill>
        <p:spPr>
          <a:xfrm>
            <a:off x="4946774" y="659170"/>
            <a:ext cx="7153078" cy="13609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B54120FE-47D6-4DFB-8D04-CCE0A2D30D9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5287"/>
          <a:stretch/>
        </p:blipFill>
        <p:spPr>
          <a:xfrm>
            <a:off x="0" y="4689065"/>
            <a:ext cx="12246158" cy="2141190"/>
          </a:xfrm>
          <a:prstGeom prst="rect">
            <a:avLst/>
          </a:prstGeom>
        </p:spPr>
      </p:pic>
      <p:sp>
        <p:nvSpPr>
          <p:cNvPr id="9" name="Left Brace 8">
            <a:extLst>
              <a:ext uri="{FF2B5EF4-FFF2-40B4-BE49-F238E27FC236}">
                <a16:creationId xmlns="" xmlns:a16="http://schemas.microsoft.com/office/drawing/2014/main" id="{DDB0B773-4497-4830-8F58-E88195F45DD4}"/>
              </a:ext>
            </a:extLst>
          </p:cNvPr>
          <p:cNvSpPr/>
          <p:nvPr/>
        </p:nvSpPr>
        <p:spPr>
          <a:xfrm rot="16200000" flipV="1">
            <a:off x="10065809" y="432712"/>
            <a:ext cx="223286" cy="3143047"/>
          </a:xfrm>
          <a:prstGeom prst="leftBrace">
            <a:avLst>
              <a:gd name="adj1" fmla="val 25296"/>
              <a:gd name="adj2" fmla="val 636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="" xmlns:a16="http://schemas.microsoft.com/office/drawing/2014/main" id="{BF9BF359-E740-466B-AF2B-837F52901128}"/>
              </a:ext>
            </a:extLst>
          </p:cNvPr>
          <p:cNvCxnSpPr>
            <a:cxnSpLocks/>
          </p:cNvCxnSpPr>
          <p:nvPr/>
        </p:nvCxnSpPr>
        <p:spPr>
          <a:xfrm flipH="1">
            <a:off x="4072270" y="2286002"/>
            <a:ext cx="5645888" cy="2892054"/>
          </a:xfrm>
          <a:prstGeom prst="straightConnector1">
            <a:avLst/>
          </a:prstGeom>
          <a:ln w="317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Left Brace 12">
            <a:extLst>
              <a:ext uri="{FF2B5EF4-FFF2-40B4-BE49-F238E27FC236}">
                <a16:creationId xmlns="" xmlns:a16="http://schemas.microsoft.com/office/drawing/2014/main" id="{6569907E-8707-4655-82F4-2A41A49194EF}"/>
              </a:ext>
            </a:extLst>
          </p:cNvPr>
          <p:cNvSpPr/>
          <p:nvPr/>
        </p:nvSpPr>
        <p:spPr>
          <a:xfrm rot="5400000">
            <a:off x="4370005" y="3987236"/>
            <a:ext cx="244504" cy="3030283"/>
          </a:xfrm>
          <a:prstGeom prst="leftBrace">
            <a:avLst>
              <a:gd name="adj1" fmla="val 25296"/>
              <a:gd name="adj2" fmla="val 636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Brace 13">
            <a:extLst>
              <a:ext uri="{FF2B5EF4-FFF2-40B4-BE49-F238E27FC236}">
                <a16:creationId xmlns="" xmlns:a16="http://schemas.microsoft.com/office/drawing/2014/main" id="{395BFD4E-556B-4FB6-9C2D-207C5C85EF8A}"/>
              </a:ext>
            </a:extLst>
          </p:cNvPr>
          <p:cNvSpPr/>
          <p:nvPr/>
        </p:nvSpPr>
        <p:spPr>
          <a:xfrm rot="16200000" flipV="1">
            <a:off x="9132754" y="1695381"/>
            <a:ext cx="335026" cy="5067538"/>
          </a:xfrm>
          <a:prstGeom prst="leftBrace">
            <a:avLst>
              <a:gd name="adj1" fmla="val 25296"/>
              <a:gd name="adj2" fmla="val 636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Brace 15">
            <a:extLst>
              <a:ext uri="{FF2B5EF4-FFF2-40B4-BE49-F238E27FC236}">
                <a16:creationId xmlns="" xmlns:a16="http://schemas.microsoft.com/office/drawing/2014/main" id="{F7F9D5F4-ED87-4B56-9661-1CBE1EA41BEF}"/>
              </a:ext>
            </a:extLst>
          </p:cNvPr>
          <p:cNvSpPr/>
          <p:nvPr/>
        </p:nvSpPr>
        <p:spPr>
          <a:xfrm rot="5400000">
            <a:off x="7694898" y="3665145"/>
            <a:ext cx="244506" cy="3483037"/>
          </a:xfrm>
          <a:prstGeom prst="leftBrace">
            <a:avLst>
              <a:gd name="adj1" fmla="val 25296"/>
              <a:gd name="adj2" fmla="val 63601"/>
            </a:avLst>
          </a:prstGeom>
          <a:ln w="3175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="" xmlns:a16="http://schemas.microsoft.com/office/drawing/2014/main" id="{770968F2-1D53-44B8-A252-50C1AB2553B1}"/>
              </a:ext>
            </a:extLst>
          </p:cNvPr>
          <p:cNvCxnSpPr>
            <a:cxnSpLocks/>
          </p:cNvCxnSpPr>
          <p:nvPr/>
        </p:nvCxnSpPr>
        <p:spPr>
          <a:xfrm flipH="1">
            <a:off x="7376996" y="4572000"/>
            <a:ext cx="1146318" cy="542260"/>
          </a:xfrm>
          <a:prstGeom prst="straightConnector1">
            <a:avLst/>
          </a:prstGeom>
          <a:ln w="317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: Rounded Corners 19">
            <a:extLst>
              <a:ext uri="{FF2B5EF4-FFF2-40B4-BE49-F238E27FC236}">
                <a16:creationId xmlns="" xmlns:a16="http://schemas.microsoft.com/office/drawing/2014/main" id="{3A1282E2-AA69-49ED-B4F6-0D8095179726}"/>
              </a:ext>
            </a:extLst>
          </p:cNvPr>
          <p:cNvSpPr/>
          <p:nvPr/>
        </p:nvSpPr>
        <p:spPr>
          <a:xfrm>
            <a:off x="170121" y="1844856"/>
            <a:ext cx="4335983" cy="270996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="" xmlns:a16="http://schemas.microsoft.com/office/drawing/2014/main" id="{8B0D55EC-C854-43D8-8A03-6E831E8B6064}"/>
              </a:ext>
            </a:extLst>
          </p:cNvPr>
          <p:cNvSpPr/>
          <p:nvPr/>
        </p:nvSpPr>
        <p:spPr>
          <a:xfrm>
            <a:off x="138223" y="5528917"/>
            <a:ext cx="2806994" cy="1329083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="" xmlns:a16="http://schemas.microsoft.com/office/drawing/2014/main" id="{37218A63-7431-4017-9758-C3F528CBA936}"/>
              </a:ext>
            </a:extLst>
          </p:cNvPr>
          <p:cNvCxnSpPr>
            <a:cxnSpLocks/>
            <a:endCxn id="21" idx="0"/>
          </p:cNvCxnSpPr>
          <p:nvPr/>
        </p:nvCxnSpPr>
        <p:spPr>
          <a:xfrm flipH="1">
            <a:off x="1541720" y="2200863"/>
            <a:ext cx="792002" cy="3328054"/>
          </a:xfrm>
          <a:prstGeom prst="straightConnector1">
            <a:avLst/>
          </a:prstGeom>
          <a:ln w="317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5097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230215"/>
            <a:ext cx="9379281" cy="834310"/>
          </a:xfrm>
        </p:spPr>
        <p:txBody>
          <a:bodyPr>
            <a:normAutofit/>
          </a:bodyPr>
          <a:lstStyle/>
          <a:p>
            <a:r>
              <a:rPr lang="en-US" dirty="0"/>
              <a:t>Installation of MASControl3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766" y="1064525"/>
            <a:ext cx="11062649" cy="1522483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Step 2:  Edit INI File – in main MASControl3 folder</a:t>
            </a:r>
          </a:p>
          <a:p>
            <a:r>
              <a:rPr lang="en-US" sz="2400" dirty="0"/>
              <a:t>Change all path strings to match installation location</a:t>
            </a:r>
          </a:p>
          <a:p>
            <a:r>
              <a:rPr lang="en-US" sz="2400" dirty="0"/>
              <a:t>Can also change the names of the input and output database files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5F15C4EB-3AAE-4973-94F9-28BE981571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0201" y="2587008"/>
            <a:ext cx="8791003" cy="4040777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="" xmlns:a16="http://schemas.microsoft.com/office/drawing/2014/main" id="{1095E71C-B164-4A0E-9E45-82A23FC032E4}"/>
              </a:ext>
            </a:extLst>
          </p:cNvPr>
          <p:cNvSpPr txBox="1">
            <a:spLocks/>
          </p:cNvSpPr>
          <p:nvPr/>
        </p:nvSpPr>
        <p:spPr>
          <a:xfrm>
            <a:off x="428765" y="2748510"/>
            <a:ext cx="2871435" cy="37478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dirty="0"/>
              <a:t>Step 3:  Open program </a:t>
            </a:r>
          </a:p>
          <a:p>
            <a:r>
              <a:rPr lang="en-US" sz="2400" dirty="0"/>
              <a:t>Double-click on MASControl3.exe in file manager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7216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F36D7CA-FAC2-4EF6-8AD0-F6B26171E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05"/>
            <a:ext cx="10515600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Select and Load Sim Run 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761DEC-FEBB-4165-8746-0BF5DF3BCA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9292"/>
            <a:ext cx="3334407" cy="553137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649851C-3E27-4023-BB2E-F1B4923E58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572295"/>
            <a:ext cx="10702159" cy="6284673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8AACDE6E-B09D-4DF7-8D8D-2E30899B0868}"/>
              </a:ext>
            </a:extLst>
          </p:cNvPr>
          <p:cNvSpPr/>
          <p:nvPr/>
        </p:nvSpPr>
        <p:spPr>
          <a:xfrm>
            <a:off x="1446028" y="4104167"/>
            <a:ext cx="2011875" cy="320443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863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BC96A5B-4C13-4E5E-AA40-86C6CB0D1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07"/>
            <a:ext cx="10515600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Run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9946E30-EDE0-45BB-B57F-CBE8B9DF8B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5BF55283-21AB-4476-B69A-F321E9E5E1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567564"/>
            <a:ext cx="10711975" cy="6290436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1E384754-1148-4BF6-92D6-75784266BA8D}"/>
              </a:ext>
            </a:extLst>
          </p:cNvPr>
          <p:cNvSpPr/>
          <p:nvPr/>
        </p:nvSpPr>
        <p:spPr>
          <a:xfrm>
            <a:off x="1387366" y="5570483"/>
            <a:ext cx="1292772" cy="28378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257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957FF13-F08E-4AB7-BD11-439FF91DA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Adding New Non-DEER Measures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18BE7A4-988A-4C01-BE85-D87E421927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Technology Types</a:t>
            </a:r>
          </a:p>
          <a:p>
            <a:pPr lvl="1"/>
            <a:r>
              <a:rPr lang="en-US" dirty="0"/>
              <a:t>Adding a Tech Type</a:t>
            </a:r>
          </a:p>
          <a:p>
            <a:pPr lvl="1"/>
            <a:r>
              <a:rPr lang="en-US" dirty="0"/>
              <a:t>Adding PARAMETERS</a:t>
            </a:r>
          </a:p>
          <a:p>
            <a:pPr lvl="1"/>
            <a:r>
              <a:rPr lang="en-US" dirty="0"/>
              <a:t>Adding Technologies</a:t>
            </a:r>
          </a:p>
          <a:p>
            <a:r>
              <a:rPr lang="en-US" dirty="0"/>
              <a:t>Measures with MultiTech</a:t>
            </a:r>
          </a:p>
          <a:p>
            <a:r>
              <a:rPr lang="en-US" dirty="0"/>
              <a:t>Measures with </a:t>
            </a:r>
            <a:r>
              <a:rPr lang="en-US" dirty="0" err="1"/>
              <a:t>VariTech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37187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1CB23B2-4660-4D87-83FB-FC6DC45C9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233" y="230215"/>
            <a:ext cx="11008534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Non-DEER Example #1:  HVAC Maintenance/Upgrade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B8E8835-C927-4C6F-AAB6-B8238F97F2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Measure definition:</a:t>
            </a:r>
          </a:p>
          <a:p>
            <a:pPr lvl="1"/>
            <a:r>
              <a:rPr lang="en-US" dirty="0"/>
              <a:t>Clean coils, pre-existing dirty coil results in:</a:t>
            </a:r>
          </a:p>
          <a:p>
            <a:pPr lvl="2"/>
            <a:r>
              <a:rPr lang="en-US" dirty="0"/>
              <a:t>Decrease cooling capacity by 20%</a:t>
            </a:r>
          </a:p>
          <a:p>
            <a:pPr lvl="2"/>
            <a:r>
              <a:rPr lang="en-US" dirty="0"/>
              <a:t>Decrease cooling efficiency by 10%</a:t>
            </a:r>
          </a:p>
          <a:p>
            <a:pPr lvl="2"/>
            <a:r>
              <a:rPr lang="en-US" dirty="0"/>
              <a:t>Increase fan power by 0.1 W/cfm</a:t>
            </a:r>
          </a:p>
          <a:p>
            <a:pPr lvl="1"/>
            <a:r>
              <a:rPr lang="en-US" dirty="0"/>
              <a:t>Indoor fan upgrade to ECM: increase motor efficiency</a:t>
            </a:r>
          </a:p>
          <a:p>
            <a:r>
              <a:rPr lang="en-US" dirty="0"/>
              <a:t>Steps for implementation: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Check INP templates for existing relevant parameters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Check if existing </a:t>
            </a:r>
            <a:r>
              <a:rPr lang="en-US" dirty="0" err="1"/>
              <a:t>TechTypes</a:t>
            </a:r>
            <a:r>
              <a:rPr lang="en-US" dirty="0"/>
              <a:t> can handle the new technologies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Add new </a:t>
            </a:r>
            <a:r>
              <a:rPr lang="en-US" dirty="0" err="1"/>
              <a:t>TechTypes</a:t>
            </a:r>
            <a:r>
              <a:rPr lang="en-US" dirty="0"/>
              <a:t> and/or Technologies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Add new measures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Export to database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Expand database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="" xmlns:a16="http://schemas.microsoft.com/office/drawing/2014/main" id="{E75D155A-C2FC-4992-8F53-194609EF4F10}"/>
              </a:ext>
            </a:extLst>
          </p:cNvPr>
          <p:cNvSpPr/>
          <p:nvPr/>
        </p:nvSpPr>
        <p:spPr>
          <a:xfrm>
            <a:off x="5888183" y="1932972"/>
            <a:ext cx="207817" cy="923330"/>
          </a:xfrm>
          <a:prstGeom prst="rightBrace">
            <a:avLst/>
          </a:prstGeom>
          <a:ln w="28575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8FA6ED8-34D2-4D12-8503-8F66424813E6}"/>
              </a:ext>
            </a:extLst>
          </p:cNvPr>
          <p:cNvSpPr txBox="1"/>
          <p:nvPr/>
        </p:nvSpPr>
        <p:spPr>
          <a:xfrm>
            <a:off x="6303818" y="1932972"/>
            <a:ext cx="3602181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Note: these values are hypothetical for this example; do not use for actual Non-DEER measures</a:t>
            </a:r>
          </a:p>
        </p:txBody>
      </p:sp>
    </p:spTree>
    <p:extLst>
      <p:ext uri="{BB962C8B-B14F-4D97-AF65-F5344CB8AC3E}">
        <p14:creationId xmlns:p14="http://schemas.microsoft.com/office/powerpoint/2010/main" val="49758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5357710A-7E76-4D0F-BD52-6FD78D37E8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6155" y="1064872"/>
            <a:ext cx="6095140" cy="26541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27826-4738-4A92-8E72-E7A7C2A9B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763" y="13748"/>
            <a:ext cx="10311027" cy="735184"/>
          </a:xfrm>
        </p:spPr>
        <p:txBody>
          <a:bodyPr>
            <a:normAutofit/>
          </a:bodyPr>
          <a:lstStyle/>
          <a:p>
            <a:r>
              <a:rPr lang="en-US" dirty="0"/>
              <a:t>HVAC </a:t>
            </a:r>
            <a:r>
              <a:rPr lang="en-US" dirty="0" err="1"/>
              <a:t>Maint</a:t>
            </a:r>
            <a:r>
              <a:rPr lang="en-US" dirty="0"/>
              <a:t>/Upgrade – Check INP Templates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110BE84E-3A76-4213-9E0E-6C94C0381282}"/>
              </a:ext>
            </a:extLst>
          </p:cNvPr>
          <p:cNvSpPr txBox="1">
            <a:spLocks/>
          </p:cNvSpPr>
          <p:nvPr/>
        </p:nvSpPr>
        <p:spPr>
          <a:xfrm>
            <a:off x="171605" y="4746155"/>
            <a:ext cx="5618018" cy="136951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5875">
            <a:solidFill>
              <a:schemeClr val="accent2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600" dirty="0">
                <a:cs typeface="Browallia New" panose="020B0502040204020203" pitchFamily="34" charset="-34"/>
              </a:rPr>
              <a:t>From: \</a:t>
            </a:r>
            <a:r>
              <a:rPr lang="en-US" sz="1600" dirty="0" err="1">
                <a:cs typeface="Browallia New" panose="020B0502040204020203" pitchFamily="34" charset="-34"/>
              </a:rPr>
              <a:t>IncFiles</a:t>
            </a:r>
            <a:r>
              <a:rPr lang="en-US" sz="1600" dirty="0">
                <a:cs typeface="Browallia New" panose="020B0502040204020203" pitchFamily="34" charset="-34"/>
              </a:rPr>
              <a:t>\System </a:t>
            </a:r>
            <a:r>
              <a:rPr lang="en-US" sz="1600" dirty="0" err="1">
                <a:cs typeface="Browallia New" panose="020B0502040204020203" pitchFamily="34" charset="-34"/>
              </a:rPr>
              <a:t>DXSZ.inp</a:t>
            </a:r>
            <a:endParaRPr lang="en-US" sz="1600" dirty="0">
              <a:cs typeface="Browallia New" panose="020B0502040204020203" pitchFamily="34" charset="-34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COOLING-EIR    = {#PA("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CoolingEIR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") * #PA("</a:t>
            </a:r>
            <a:r>
              <a:rPr lang="en-US" sz="12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CoolEirMult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")}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SUPPLY-KW/FLOW = { #PA("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FanWPerCfm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") *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#PA("</a:t>
            </a:r>
            <a:r>
              <a:rPr lang="en-US" sz="12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FanPwrMult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")/1000 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8E8BCDED-5C6E-4F19-8349-A430155E586D}"/>
              </a:ext>
            </a:extLst>
          </p:cNvPr>
          <p:cNvSpPr txBox="1">
            <a:spLocks/>
          </p:cNvSpPr>
          <p:nvPr/>
        </p:nvSpPr>
        <p:spPr>
          <a:xfrm>
            <a:off x="171605" y="1307650"/>
            <a:ext cx="5618018" cy="88669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5875">
            <a:solidFill>
              <a:schemeClr val="accent2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cs typeface="Courier New" panose="02070309020205020404" pitchFamily="49" charset="0"/>
              </a:rPr>
              <a:t>From: \Templates\</a:t>
            </a:r>
            <a:r>
              <a:rPr lang="en-US" sz="1600" dirty="0" err="1">
                <a:cs typeface="Courier New" panose="02070309020205020404" pitchFamily="49" charset="0"/>
              </a:rPr>
              <a:t>OfS_DX_SZ.inp</a:t>
            </a:r>
            <a:endParaRPr lang="en-US" sz="1600" dirty="0"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COOLING-CAPACITY = {#PA("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ClCap_Sys_T_Hall_W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")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* #PA("</a:t>
            </a:r>
            <a:r>
              <a:rPr lang="en-US" sz="12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TotCoolCapMult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") }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EC640012-9C3E-4B17-8894-87F580AF12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6155" y="3793884"/>
            <a:ext cx="6064240" cy="3004705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="" xmlns:a16="http://schemas.microsoft.com/office/drawing/2014/main" id="{99768AC0-163D-4EAA-A4BF-C1B8048F9408}"/>
              </a:ext>
            </a:extLst>
          </p:cNvPr>
          <p:cNvCxnSpPr>
            <a:cxnSpLocks/>
          </p:cNvCxnSpPr>
          <p:nvPr/>
        </p:nvCxnSpPr>
        <p:spPr>
          <a:xfrm flipV="1">
            <a:off x="2245489" y="5296236"/>
            <a:ext cx="3850511" cy="299270"/>
          </a:xfrm>
          <a:prstGeom prst="straightConnector1">
            <a:avLst/>
          </a:prstGeom>
          <a:ln w="349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="" xmlns:a16="http://schemas.microsoft.com/office/drawing/2014/main" id="{2295471E-5BCC-4B0C-B025-121DE9D5BCBB}"/>
              </a:ext>
            </a:extLst>
          </p:cNvPr>
          <p:cNvCxnSpPr>
            <a:cxnSpLocks/>
          </p:cNvCxnSpPr>
          <p:nvPr/>
        </p:nvCxnSpPr>
        <p:spPr>
          <a:xfrm flipV="1">
            <a:off x="4821382" y="2813395"/>
            <a:ext cx="3431367" cy="2257370"/>
          </a:xfrm>
          <a:prstGeom prst="straightConnector1">
            <a:avLst/>
          </a:prstGeom>
          <a:ln w="349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="" xmlns:a16="http://schemas.microsoft.com/office/drawing/2014/main" id="{A1C3F9F1-1451-4D1C-9708-7161CAFCFCA9}"/>
              </a:ext>
            </a:extLst>
          </p:cNvPr>
          <p:cNvCxnSpPr>
            <a:cxnSpLocks/>
          </p:cNvCxnSpPr>
          <p:nvPr/>
        </p:nvCxnSpPr>
        <p:spPr>
          <a:xfrm>
            <a:off x="2479964" y="1926321"/>
            <a:ext cx="5772785" cy="432513"/>
          </a:xfrm>
          <a:prstGeom prst="straightConnector1">
            <a:avLst/>
          </a:prstGeom>
          <a:ln w="349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: Rounded Corners 22">
            <a:extLst>
              <a:ext uri="{FF2B5EF4-FFF2-40B4-BE49-F238E27FC236}">
                <a16:creationId xmlns="" xmlns:a16="http://schemas.microsoft.com/office/drawing/2014/main" id="{D317F189-B656-49B0-B09F-543EC86C69F8}"/>
              </a:ext>
            </a:extLst>
          </p:cNvPr>
          <p:cNvSpPr/>
          <p:nvPr/>
        </p:nvSpPr>
        <p:spPr>
          <a:xfrm>
            <a:off x="6152656" y="2309130"/>
            <a:ext cx="1813985" cy="52474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="" xmlns:a16="http://schemas.microsoft.com/office/drawing/2014/main" id="{0CBD8096-D7D9-434D-BF81-E4192B3A178C}"/>
              </a:ext>
            </a:extLst>
          </p:cNvPr>
          <p:cNvSpPr/>
          <p:nvPr/>
        </p:nvSpPr>
        <p:spPr>
          <a:xfrm>
            <a:off x="6152657" y="5070764"/>
            <a:ext cx="1495052" cy="52474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4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DD4A713-BB55-42D5-BC9A-BBAFE3436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Search for Relevant Existing </a:t>
            </a:r>
            <a:r>
              <a:rPr lang="en-US" sz="3600" dirty="0" err="1"/>
              <a:t>TechTypes</a:t>
            </a:r>
            <a:r>
              <a:rPr lang="en-US" sz="3600" dirty="0"/>
              <a:t> – Furnace ECM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0D6D6183-20C4-4012-856E-2053E718C7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6155" y="1064872"/>
            <a:ext cx="6095140" cy="26541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D822EA06-E9A2-4E01-98C9-4A4704510E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6155" y="3793884"/>
            <a:ext cx="6064240" cy="3004705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F7D346E7-EB86-4D36-B01B-7E52F65591AA}"/>
              </a:ext>
            </a:extLst>
          </p:cNvPr>
          <p:cNvSpPr/>
          <p:nvPr/>
        </p:nvSpPr>
        <p:spPr>
          <a:xfrm>
            <a:off x="6152656" y="2309130"/>
            <a:ext cx="1813985" cy="52474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57558765-8772-4408-A63D-71E7FADBF600}"/>
              </a:ext>
            </a:extLst>
          </p:cNvPr>
          <p:cNvSpPr/>
          <p:nvPr/>
        </p:nvSpPr>
        <p:spPr>
          <a:xfrm>
            <a:off x="6152657" y="5070764"/>
            <a:ext cx="1495052" cy="52474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C97DCD1B-D352-4FB6-8E4D-1A49C33C01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74835"/>
            <a:ext cx="6016107" cy="2654165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="" xmlns:a16="http://schemas.microsoft.com/office/drawing/2014/main" id="{0040A69F-6F7C-4BFB-8114-3B05EF06B299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4626633" y="2421030"/>
            <a:ext cx="1526023" cy="150471"/>
          </a:xfrm>
          <a:prstGeom prst="straightConnector1">
            <a:avLst/>
          </a:prstGeom>
          <a:ln w="349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EE79BF01-1B98-4B86-B5ED-220422CFF540}"/>
              </a:ext>
            </a:extLst>
          </p:cNvPr>
          <p:cNvSpPr/>
          <p:nvPr/>
        </p:nvSpPr>
        <p:spPr>
          <a:xfrm>
            <a:off x="998663" y="1896288"/>
            <a:ext cx="4557185" cy="52474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01B9F420-378C-419A-9742-66BD33ADE9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" y="3927659"/>
            <a:ext cx="6016110" cy="2654166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="" xmlns:a16="http://schemas.microsoft.com/office/drawing/2014/main" id="{E64165EE-2CDD-4270-97C0-8C0337DC7C5F}"/>
              </a:ext>
            </a:extLst>
          </p:cNvPr>
          <p:cNvSpPr/>
          <p:nvPr/>
        </p:nvSpPr>
        <p:spPr>
          <a:xfrm>
            <a:off x="998663" y="5050246"/>
            <a:ext cx="4557185" cy="52474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="" xmlns:a16="http://schemas.microsoft.com/office/drawing/2014/main" id="{498DB1B9-1BF6-46AD-AE63-169BA8C14077}"/>
              </a:ext>
            </a:extLst>
          </p:cNvPr>
          <p:cNvCxnSpPr>
            <a:cxnSpLocks/>
            <a:endCxn id="20" idx="3"/>
          </p:cNvCxnSpPr>
          <p:nvPr/>
        </p:nvCxnSpPr>
        <p:spPr>
          <a:xfrm flipH="1" flipV="1">
            <a:off x="5555848" y="5312617"/>
            <a:ext cx="596810" cy="49870"/>
          </a:xfrm>
          <a:prstGeom prst="straightConnector1">
            <a:avLst/>
          </a:prstGeom>
          <a:ln w="349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6317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7" grpId="0" animBg="1"/>
      <p:bldP spid="20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602FB70-5CBB-4BB6-AC52-431D3BE74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Existing Related Tech Types and Their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ADA000E-6FCA-4220-86D4-CD6A57E812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04781DCE-4CDC-4FE0-BBC1-7C11294C58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317" y="1079292"/>
            <a:ext cx="11373399" cy="22426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4092E968-1B66-415E-8944-DA2CD478A6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316" y="4048918"/>
            <a:ext cx="11396241" cy="257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75550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0DB424A-2E63-4D0A-B709-E23DE9C4F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Prototype Initialization of Related </a:t>
            </a:r>
            <a:r>
              <a:rPr lang="en-US" dirty="0" err="1"/>
              <a:t>TechTypes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3F7A2CF-0D0C-45AF-8DEA-E655811F5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to consider whether there is a conflict with parameter values that are set during prototype initialization</a:t>
            </a:r>
          </a:p>
          <a:p>
            <a:r>
              <a:rPr lang="en-US" dirty="0"/>
              <a:t>Check the related tech types to see how they are initialized</a:t>
            </a:r>
          </a:p>
          <a:p>
            <a:pPr lvl="1"/>
            <a:r>
              <a:rPr lang="en-US" dirty="0"/>
              <a:t>Furnace Technologies are either “</a:t>
            </a:r>
            <a:r>
              <a:rPr lang="en-US" dirty="0" err="1"/>
              <a:t>PkgFurn</a:t>
            </a:r>
            <a:r>
              <a:rPr lang="en-US" dirty="0"/>
              <a:t>-” or “Furnace-”</a:t>
            </a:r>
          </a:p>
          <a:p>
            <a:pPr lvl="1"/>
            <a:r>
              <a:rPr lang="en-US" dirty="0"/>
              <a:t>Search for these strings in </a:t>
            </a:r>
            <a:r>
              <a:rPr lang="en-US" dirty="0" err="1"/>
              <a:t>TechInit</a:t>
            </a:r>
            <a:r>
              <a:rPr lang="en-US" dirty="0"/>
              <a:t> table of database</a:t>
            </a:r>
          </a:p>
          <a:p>
            <a:pPr lvl="1"/>
            <a:r>
              <a:rPr lang="en-US" dirty="0"/>
              <a:t>Then check </a:t>
            </a:r>
            <a:r>
              <a:rPr lang="en-US" dirty="0" err="1"/>
              <a:t>TechData</a:t>
            </a:r>
            <a:r>
              <a:rPr lang="en-US" dirty="0"/>
              <a:t> table for values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073E2F09-9189-45E6-872E-F3D4950B97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09" y="3688940"/>
            <a:ext cx="11828181" cy="3086614"/>
          </a:xfrm>
          <a:prstGeom prst="rect">
            <a:avLst/>
          </a:prstGeom>
        </p:spPr>
      </p:pic>
      <p:sp>
        <p:nvSpPr>
          <p:cNvPr id="6" name="Callout: Bent Line 5">
            <a:extLst>
              <a:ext uri="{FF2B5EF4-FFF2-40B4-BE49-F238E27FC236}">
                <a16:creationId xmlns="" xmlns:a16="http://schemas.microsoft.com/office/drawing/2014/main" id="{F6FA8724-2640-47F5-AE8E-855D62C88E19}"/>
              </a:ext>
            </a:extLst>
          </p:cNvPr>
          <p:cNvSpPr/>
          <p:nvPr/>
        </p:nvSpPr>
        <p:spPr>
          <a:xfrm>
            <a:off x="8412721" y="3169060"/>
            <a:ext cx="3684270" cy="1044051"/>
          </a:xfrm>
          <a:prstGeom prst="borderCallout2">
            <a:avLst>
              <a:gd name="adj1" fmla="val 18750"/>
              <a:gd name="adj2" fmla="val -2050"/>
              <a:gd name="adj3" fmla="val 18750"/>
              <a:gd name="adj4" fmla="val -16667"/>
              <a:gd name="adj5" fmla="val 156920"/>
              <a:gd name="adj6" fmla="val -56710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PkgFurn-080AFUE is the only TechID found for commercial furnace in the </a:t>
            </a:r>
            <a:r>
              <a:rPr lang="en-US" dirty="0" err="1"/>
              <a:t>TechInit</a:t>
            </a:r>
            <a:r>
              <a:rPr lang="en-US" dirty="0"/>
              <a:t> table.</a:t>
            </a:r>
          </a:p>
        </p:txBody>
      </p:sp>
    </p:spTree>
    <p:extLst>
      <p:ext uri="{BB962C8B-B14F-4D97-AF65-F5344CB8AC3E}">
        <p14:creationId xmlns:p14="http://schemas.microsoft.com/office/powerpoint/2010/main" val="159623821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9F779D2-349B-4505-9FF2-E63217AD0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FanPwrMult</a:t>
            </a:r>
            <a:r>
              <a:rPr lang="en-US" dirty="0"/>
              <a:t> is “Neutral” in Initialized Prototype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44C70D62-97AD-414D-A3BF-4A2E027B75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775" y="1024310"/>
            <a:ext cx="11828181" cy="30866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D64ADE4A-8D06-4137-AAE3-2BCC5859AB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774" y="4050743"/>
            <a:ext cx="11828181" cy="2737807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="" xmlns:a16="http://schemas.microsoft.com/office/drawing/2014/main" id="{381844BA-09FE-4965-B64D-C763BC3D0B6D}"/>
              </a:ext>
            </a:extLst>
          </p:cNvPr>
          <p:cNvCxnSpPr>
            <a:cxnSpLocks/>
          </p:cNvCxnSpPr>
          <p:nvPr/>
        </p:nvCxnSpPr>
        <p:spPr>
          <a:xfrm flipH="1">
            <a:off x="5173890" y="2905244"/>
            <a:ext cx="914399" cy="2963119"/>
          </a:xfrm>
          <a:prstGeom prst="straightConnector1">
            <a:avLst/>
          </a:prstGeom>
          <a:ln w="349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8202434F-E597-47F7-B57F-421CE250C36D}"/>
              </a:ext>
            </a:extLst>
          </p:cNvPr>
          <p:cNvSpPr/>
          <p:nvPr/>
        </p:nvSpPr>
        <p:spPr>
          <a:xfrm>
            <a:off x="10590835" y="5605991"/>
            <a:ext cx="1218606" cy="644335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362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3D9F77D-A7BD-4C72-B70E-997466FFD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Repeat for </a:t>
            </a:r>
            <a:r>
              <a:rPr lang="en-US" dirty="0" err="1"/>
              <a:t>RefgChg</a:t>
            </a:r>
            <a:r>
              <a:rPr lang="en-US" dirty="0"/>
              <a:t> Tech 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887DBB4-CC36-4293-9FA8-68B91DB5F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9292"/>
            <a:ext cx="10515600" cy="1044051"/>
          </a:xfrm>
        </p:spPr>
        <p:txBody>
          <a:bodyPr/>
          <a:lstStyle/>
          <a:p>
            <a:r>
              <a:rPr lang="en-US" dirty="0"/>
              <a:t>Check for TechID in Initialized Prototype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B432F536-3A67-497D-9D9C-F42CC23F21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684" y="2351046"/>
            <a:ext cx="11605798" cy="3876133"/>
          </a:xfrm>
          <a:prstGeom prst="rect">
            <a:avLst/>
          </a:prstGeom>
        </p:spPr>
      </p:pic>
      <p:sp>
        <p:nvSpPr>
          <p:cNvPr id="5" name="Callout: Bent Line 4">
            <a:extLst>
              <a:ext uri="{FF2B5EF4-FFF2-40B4-BE49-F238E27FC236}">
                <a16:creationId xmlns="" xmlns:a16="http://schemas.microsoft.com/office/drawing/2014/main" id="{59F6A590-0337-4B0E-A6DA-78AEC73A379D}"/>
              </a:ext>
            </a:extLst>
          </p:cNvPr>
          <p:cNvSpPr/>
          <p:nvPr/>
        </p:nvSpPr>
        <p:spPr>
          <a:xfrm>
            <a:off x="8316212" y="1146845"/>
            <a:ext cx="3684270" cy="1044051"/>
          </a:xfrm>
          <a:prstGeom prst="borderCallout2">
            <a:avLst>
              <a:gd name="adj1" fmla="val 18750"/>
              <a:gd name="adj2" fmla="val -2050"/>
              <a:gd name="adj3" fmla="val 18750"/>
              <a:gd name="adj4" fmla="val -16667"/>
              <a:gd name="adj5" fmla="val 276652"/>
              <a:gd name="adj6" fmla="val -39745"/>
            </a:avLst>
          </a:prstGeom>
          <a:solidFill>
            <a:schemeClr val="accent1">
              <a:lumMod val="75000"/>
            </a:scheme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/>
              <a:t>RefgChg</a:t>
            </a:r>
            <a:r>
              <a:rPr lang="en-US" dirty="0"/>
              <a:t>-</a:t>
            </a:r>
            <a:r>
              <a:rPr lang="en-US" dirty="0" err="1"/>
              <a:t>NRes</a:t>
            </a:r>
            <a:r>
              <a:rPr lang="en-US" dirty="0"/>
              <a:t>-Std is the only TechID found for commercial refrigerant charge in the </a:t>
            </a:r>
            <a:r>
              <a:rPr lang="en-US" dirty="0" err="1"/>
              <a:t>TechInit</a:t>
            </a:r>
            <a:r>
              <a:rPr lang="en-US" dirty="0"/>
              <a:t> table.</a:t>
            </a:r>
          </a:p>
        </p:txBody>
      </p:sp>
    </p:spTree>
    <p:extLst>
      <p:ext uri="{BB962C8B-B14F-4D97-AF65-F5344CB8AC3E}">
        <p14:creationId xmlns:p14="http://schemas.microsoft.com/office/powerpoint/2010/main" val="3921913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8CA3AEE-D559-458F-A085-DB5E52075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414" y="46874"/>
            <a:ext cx="10515600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Basic Features of MASControl3:  Setup</a:t>
            </a:r>
          </a:p>
        </p:txBody>
      </p:sp>
      <p:sp>
        <p:nvSpPr>
          <p:cNvPr id="33" name="Arrow: Right 32">
            <a:extLst>
              <a:ext uri="{FF2B5EF4-FFF2-40B4-BE49-F238E27FC236}">
                <a16:creationId xmlns="" xmlns:a16="http://schemas.microsoft.com/office/drawing/2014/main" id="{79BC4EAA-D14E-4B41-935B-8C26F980961A}"/>
              </a:ext>
            </a:extLst>
          </p:cNvPr>
          <p:cNvSpPr/>
          <p:nvPr/>
        </p:nvSpPr>
        <p:spPr>
          <a:xfrm rot="13464565">
            <a:off x="10617959" y="3148946"/>
            <a:ext cx="232012" cy="232011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5BB0BEC6-E4E3-4CD2-BF29-E9B81E2BB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5337"/>
            <a:ext cx="11791666" cy="6015490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8B27FB7A-8FAB-4E57-A618-171C84078301}"/>
              </a:ext>
            </a:extLst>
          </p:cNvPr>
          <p:cNvSpPr/>
          <p:nvPr/>
        </p:nvSpPr>
        <p:spPr>
          <a:xfrm>
            <a:off x="230152" y="1537951"/>
            <a:ext cx="7233904" cy="2725705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AC5BFE76-F30B-41A5-A044-C680180A482C}"/>
              </a:ext>
            </a:extLst>
          </p:cNvPr>
          <p:cNvSpPr/>
          <p:nvPr/>
        </p:nvSpPr>
        <p:spPr>
          <a:xfrm>
            <a:off x="304578" y="4263656"/>
            <a:ext cx="7389629" cy="1201481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1E7D5DC9-5E6E-4488-A74F-454649132772}"/>
              </a:ext>
            </a:extLst>
          </p:cNvPr>
          <p:cNvSpPr/>
          <p:nvPr/>
        </p:nvSpPr>
        <p:spPr>
          <a:xfrm>
            <a:off x="368017" y="5465137"/>
            <a:ext cx="9467099" cy="597526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allout: Bent Line 12">
            <a:extLst>
              <a:ext uri="{FF2B5EF4-FFF2-40B4-BE49-F238E27FC236}">
                <a16:creationId xmlns="" xmlns:a16="http://schemas.microsoft.com/office/drawing/2014/main" id="{6896BEC4-D4E1-4664-9892-DC9124D65910}"/>
              </a:ext>
            </a:extLst>
          </p:cNvPr>
          <p:cNvSpPr/>
          <p:nvPr/>
        </p:nvSpPr>
        <p:spPr>
          <a:xfrm>
            <a:off x="8654981" y="1932540"/>
            <a:ext cx="1945759" cy="42019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06351"/>
              <a:gd name="adj6" fmla="val -616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INI file items</a:t>
            </a:r>
          </a:p>
        </p:txBody>
      </p:sp>
      <p:sp>
        <p:nvSpPr>
          <p:cNvPr id="14" name="Callout: Bent Line 13">
            <a:extLst>
              <a:ext uri="{FF2B5EF4-FFF2-40B4-BE49-F238E27FC236}">
                <a16:creationId xmlns="" xmlns:a16="http://schemas.microsoft.com/office/drawing/2014/main" id="{D562002B-0A32-4C66-A9E7-48E4480A35DB}"/>
              </a:ext>
            </a:extLst>
          </p:cNvPr>
          <p:cNvSpPr/>
          <p:nvPr/>
        </p:nvSpPr>
        <p:spPr>
          <a:xfrm>
            <a:off x="8862236" y="3623453"/>
            <a:ext cx="1945759" cy="553711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06351"/>
              <a:gd name="adj6" fmla="val -616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Filters on run selections</a:t>
            </a:r>
          </a:p>
        </p:txBody>
      </p:sp>
      <p:sp>
        <p:nvSpPr>
          <p:cNvPr id="15" name="Callout: Bent Line 14">
            <a:extLst>
              <a:ext uri="{FF2B5EF4-FFF2-40B4-BE49-F238E27FC236}">
                <a16:creationId xmlns="" xmlns:a16="http://schemas.microsoft.com/office/drawing/2014/main" id="{046A2F90-5431-49D4-A95D-209A2FA818C2}"/>
              </a:ext>
            </a:extLst>
          </p:cNvPr>
          <p:cNvSpPr/>
          <p:nvPr/>
        </p:nvSpPr>
        <p:spPr>
          <a:xfrm>
            <a:off x="9457659" y="4650925"/>
            <a:ext cx="1945759" cy="553711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50664"/>
              <a:gd name="adj6" fmla="val -442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Database manipulations</a:t>
            </a:r>
          </a:p>
        </p:txBody>
      </p:sp>
    </p:spTree>
    <p:extLst>
      <p:ext uri="{BB962C8B-B14F-4D97-AF65-F5344CB8AC3E}">
        <p14:creationId xmlns:p14="http://schemas.microsoft.com/office/powerpoint/2010/main" val="2398518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A5FBE70-2B0B-47D9-9F95-B349A4028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Find </a:t>
            </a:r>
            <a:r>
              <a:rPr lang="en-US" dirty="0" err="1"/>
              <a:t>RefgChg</a:t>
            </a:r>
            <a:r>
              <a:rPr lang="en-US" dirty="0"/>
              <a:t>-</a:t>
            </a:r>
            <a:r>
              <a:rPr lang="en-US" dirty="0" err="1"/>
              <a:t>NRes</a:t>
            </a:r>
            <a:r>
              <a:rPr lang="en-US" dirty="0"/>
              <a:t>-Std in </a:t>
            </a:r>
            <a:r>
              <a:rPr lang="en-US" dirty="0" err="1"/>
              <a:t>TechData</a:t>
            </a:r>
            <a:r>
              <a:rPr lang="en-US" dirty="0"/>
              <a:t> 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A0C17D2-7CAF-4D4C-AC27-1AB1A6374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9291"/>
            <a:ext cx="10515600" cy="140926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</a:t>
            </a:r>
            <a:r>
              <a:rPr lang="en-US" dirty="0" err="1"/>
              <a:t>TotCoolCapMult</a:t>
            </a:r>
            <a:r>
              <a:rPr lang="en-US" dirty="0"/>
              <a:t> and </a:t>
            </a:r>
            <a:r>
              <a:rPr lang="en-US" dirty="0" err="1"/>
              <a:t>CoolEirMult</a:t>
            </a:r>
            <a:r>
              <a:rPr lang="en-US" dirty="0"/>
              <a:t> parameters are both “Neutral” in the Initialized Prototype, with values of 1.0.</a:t>
            </a:r>
          </a:p>
          <a:p>
            <a:r>
              <a:rPr lang="en-US" dirty="0"/>
              <a:t>If the values had been other than 1.0, then measure technologies would need to account for those baseline values.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E3EA490A-01DE-4E25-BD68-EF1804A161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097" y="2570376"/>
            <a:ext cx="9348490" cy="405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85635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7FAD58E-51E7-4CDA-89E3-DAD812074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Technologies for the New Measure - ECM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EB3F305-56EE-40AB-ADCF-456774C75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4014"/>
            <a:ext cx="10515600" cy="43319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For the fan ECM, the existing </a:t>
            </a:r>
            <a:r>
              <a:rPr lang="en-US" dirty="0" err="1"/>
              <a:t>TechType</a:t>
            </a:r>
            <a:r>
              <a:rPr lang="en-US" dirty="0"/>
              <a:t> and Technologies will work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6A119F87-EA2E-4FA4-9914-41E53367AA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398" y="1746820"/>
            <a:ext cx="11318038" cy="2777054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="" xmlns:a16="http://schemas.microsoft.com/office/drawing/2014/main" id="{755BB9EA-05FA-4A5F-8658-DA4BB738761D}"/>
              </a:ext>
            </a:extLst>
          </p:cNvPr>
          <p:cNvSpPr txBox="1">
            <a:spLocks/>
          </p:cNvSpPr>
          <p:nvPr/>
        </p:nvSpPr>
        <p:spPr>
          <a:xfrm>
            <a:off x="838200" y="3518565"/>
            <a:ext cx="10515600" cy="8932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1619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ADA63C2-93EA-48DD-B0EA-0EF6B495C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Fan Power Effect of Dirty Coil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87AF8AB-CE9C-46E9-80DF-3F60CBB87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935" y="1079292"/>
            <a:ext cx="11417604" cy="1451257"/>
          </a:xfrm>
        </p:spPr>
        <p:txBody>
          <a:bodyPr/>
          <a:lstStyle/>
          <a:p>
            <a:r>
              <a:rPr lang="en-US" dirty="0"/>
              <a:t>Add new Tech parameter “</a:t>
            </a:r>
            <a:r>
              <a:rPr lang="en-US" dirty="0" err="1"/>
              <a:t>FanPwrOffset</a:t>
            </a:r>
            <a:r>
              <a:rPr lang="en-US" dirty="0"/>
              <a:t>” to DXSZ template to account for pressure loss due to dirty fan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A68D6892-EA97-4764-A7D8-2B31DC39E000}"/>
              </a:ext>
            </a:extLst>
          </p:cNvPr>
          <p:cNvSpPr txBox="1">
            <a:spLocks/>
          </p:cNvSpPr>
          <p:nvPr/>
        </p:nvSpPr>
        <p:spPr>
          <a:xfrm>
            <a:off x="253401" y="2121195"/>
            <a:ext cx="10878888" cy="172779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5875">
            <a:solidFill>
              <a:schemeClr val="accent2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dirty="0">
                <a:cs typeface="Browallia New" panose="020B0502040204020203" pitchFamily="34" charset="-34"/>
              </a:rPr>
              <a:t>From: \</a:t>
            </a:r>
            <a:r>
              <a:rPr lang="en-US" sz="2000" dirty="0" err="1">
                <a:cs typeface="Browallia New" panose="020B0502040204020203" pitchFamily="34" charset="-34"/>
              </a:rPr>
              <a:t>IncFiles</a:t>
            </a:r>
            <a:r>
              <a:rPr lang="en-US" sz="2000" dirty="0">
                <a:cs typeface="Browallia New" panose="020B0502040204020203" pitchFamily="34" charset="-34"/>
              </a:rPr>
              <a:t>\</a:t>
            </a:r>
            <a:r>
              <a:rPr lang="en-US" sz="2000" dirty="0" err="1">
                <a:cs typeface="Browallia New" panose="020B0502040204020203" pitchFamily="34" charset="-34"/>
              </a:rPr>
              <a:t>SystemDXSZ.inp</a:t>
            </a:r>
            <a:endParaRPr lang="en-US" sz="2000" dirty="0">
              <a:cs typeface="Browallia New" panose="020B0502040204020203" pitchFamily="34" charset="-34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COOLING-EIR    = {#PA("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CoolingEIR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") * #PA("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CoolEirMult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")}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SUPPLY-KW/FLOW = { #PA("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FanWPerCfm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") *    #PA("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FanPwrMult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")/1000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6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+ #PA(“</a:t>
            </a:r>
            <a:r>
              <a:rPr lang="en-US" sz="16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FanPwrOffset</a:t>
            </a:r>
            <a:r>
              <a:rPr lang="en-US" sz="16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”)/1000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4203179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AD74355-D0ED-4425-A5E7-81DD7A81A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 Parameter for </a:t>
            </a:r>
            <a:r>
              <a:rPr lang="en-US" dirty="0" err="1"/>
              <a:t>TechType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B416012-198F-47DC-A915-F5EE897BC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9292"/>
            <a:ext cx="10515600" cy="2174271"/>
          </a:xfrm>
        </p:spPr>
        <p:txBody>
          <a:bodyPr/>
          <a:lstStyle/>
          <a:p>
            <a:r>
              <a:rPr lang="en-US" dirty="0"/>
              <a:t>Add new </a:t>
            </a:r>
            <a:r>
              <a:rPr lang="en-US" dirty="0" err="1"/>
              <a:t>FanPwrOffset</a:t>
            </a:r>
            <a:r>
              <a:rPr lang="en-US" dirty="0"/>
              <a:t> parameter to </a:t>
            </a:r>
            <a:r>
              <a:rPr lang="en-US" dirty="0" err="1"/>
              <a:t>TechTypeDefinitions</a:t>
            </a:r>
            <a:r>
              <a:rPr lang="en-US" dirty="0"/>
              <a:t> for </a:t>
            </a:r>
            <a:r>
              <a:rPr lang="en-US" dirty="0" err="1"/>
              <a:t>RefgChg</a:t>
            </a:r>
            <a:r>
              <a:rPr lang="en-US" dirty="0"/>
              <a:t> Tech Type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B46DE086-B422-43E5-80E1-97486C3C5E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046546"/>
            <a:ext cx="11160170" cy="2764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54315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21641B2-0530-4EAE-99D4-894B2D934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 Parameter in </a:t>
            </a:r>
            <a:r>
              <a:rPr lang="en-US" dirty="0" err="1"/>
              <a:t>ParamDefn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E98E00C-041C-4A2B-955B-4806040AA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9292"/>
            <a:ext cx="10515600" cy="802671"/>
          </a:xfrm>
        </p:spPr>
        <p:txBody>
          <a:bodyPr/>
          <a:lstStyle/>
          <a:p>
            <a:r>
              <a:rPr lang="en-US" dirty="0"/>
              <a:t>Insert row and enter ID, Display and Description for new parameter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6D9F0FBF-5DF7-42B7-865E-D046C69602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86" y="1733549"/>
            <a:ext cx="10515600" cy="470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26098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F0FF55EC-169C-42FB-9B8D-410E1BF569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549" y="2211661"/>
            <a:ext cx="9938784" cy="44267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36D8D0-1976-432B-B9A6-349D8F519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Technologies for the New Measure – Coil Cleaning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65446CA-516A-4EA2-BAC1-4555916A3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9292"/>
            <a:ext cx="10515600" cy="95785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Values need to be added to the </a:t>
            </a:r>
            <a:r>
              <a:rPr lang="en-US" dirty="0" err="1"/>
              <a:t>FanPwrOffset</a:t>
            </a:r>
            <a:r>
              <a:rPr lang="en-US" dirty="0"/>
              <a:t> parameter for the existing </a:t>
            </a:r>
            <a:r>
              <a:rPr lang="en-US" dirty="0" err="1"/>
              <a:t>RefgChg</a:t>
            </a:r>
            <a:r>
              <a:rPr lang="en-US" dirty="0"/>
              <a:t> technologies (value of “0” is neutral)</a:t>
            </a:r>
          </a:p>
          <a:p>
            <a:r>
              <a:rPr lang="en-US" dirty="0"/>
              <a:t>For the coil cleaning measure, use the </a:t>
            </a:r>
            <a:r>
              <a:rPr lang="en-US" dirty="0" err="1"/>
              <a:t>RefgChg</a:t>
            </a:r>
            <a:r>
              <a:rPr lang="en-US" dirty="0"/>
              <a:t> </a:t>
            </a:r>
            <a:r>
              <a:rPr lang="en-US" dirty="0" err="1"/>
              <a:t>TechType</a:t>
            </a:r>
            <a:r>
              <a:rPr lang="en-US" dirty="0"/>
              <a:t> but create new Technologies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F5F2E17C-14F8-4B45-8FA5-E3170C7B5AC1}"/>
              </a:ext>
            </a:extLst>
          </p:cNvPr>
          <p:cNvSpPr/>
          <p:nvPr/>
        </p:nvSpPr>
        <p:spPr>
          <a:xfrm>
            <a:off x="3960604" y="5208858"/>
            <a:ext cx="2216911" cy="517017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C3F8EF03-7F1A-4502-ACDD-4A0DFF35278E}"/>
              </a:ext>
            </a:extLst>
          </p:cNvPr>
          <p:cNvSpPr/>
          <p:nvPr/>
        </p:nvSpPr>
        <p:spPr>
          <a:xfrm>
            <a:off x="1428186" y="5165298"/>
            <a:ext cx="2112456" cy="517017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A93D66E0-9C65-4603-869D-9244D8E544FA}"/>
              </a:ext>
            </a:extLst>
          </p:cNvPr>
          <p:cNvSpPr/>
          <p:nvPr/>
        </p:nvSpPr>
        <p:spPr>
          <a:xfrm>
            <a:off x="9207795" y="5261691"/>
            <a:ext cx="1556019" cy="517017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819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5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05BA5A25-276D-4CDE-8EAD-ED6DB19897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111" b="19357"/>
          <a:stretch/>
        </p:blipFill>
        <p:spPr>
          <a:xfrm>
            <a:off x="1436133" y="5075346"/>
            <a:ext cx="8216451" cy="180303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E8C03472-B210-4C5E-8246-D4E1A233F8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590" b="19897"/>
          <a:stretch/>
        </p:blipFill>
        <p:spPr>
          <a:xfrm>
            <a:off x="0" y="2473241"/>
            <a:ext cx="9068734" cy="17960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1ACAB83E-91B8-4132-B1CD-1F2AF9F1F70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2" t="32077" r="-242" b="17244"/>
          <a:stretch/>
        </p:blipFill>
        <p:spPr>
          <a:xfrm>
            <a:off x="0" y="464114"/>
            <a:ext cx="12200022" cy="20254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5DA2715F-F63B-4315-A0C9-6A93EB7E2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881" y="13447"/>
            <a:ext cx="11704357" cy="429395"/>
          </a:xfrm>
        </p:spPr>
        <p:txBody>
          <a:bodyPr>
            <a:noAutofit/>
          </a:bodyPr>
          <a:lstStyle/>
          <a:p>
            <a:r>
              <a:rPr lang="en-US" sz="3600" dirty="0"/>
              <a:t>Add New Measure Entry to DEER_NonRes_Measures.xlsm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F306861-5117-43A7-A349-1F859B7BA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16679" y="3108918"/>
            <a:ext cx="2974694" cy="152501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25199F9C-6606-4099-ACF9-99410F16E05A}"/>
              </a:ext>
            </a:extLst>
          </p:cNvPr>
          <p:cNvSpPr/>
          <p:nvPr/>
        </p:nvSpPr>
        <p:spPr>
          <a:xfrm>
            <a:off x="6583879" y="1497017"/>
            <a:ext cx="4852365" cy="644335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allout: Line 11">
            <a:extLst>
              <a:ext uri="{FF2B5EF4-FFF2-40B4-BE49-F238E27FC236}">
                <a16:creationId xmlns="" xmlns:a16="http://schemas.microsoft.com/office/drawing/2014/main" id="{9C5E3B29-176E-4EDF-8C64-DEFCC534A9D6}"/>
              </a:ext>
            </a:extLst>
          </p:cNvPr>
          <p:cNvSpPr/>
          <p:nvPr/>
        </p:nvSpPr>
        <p:spPr>
          <a:xfrm>
            <a:off x="8312826" y="494965"/>
            <a:ext cx="2009422" cy="801689"/>
          </a:xfrm>
          <a:prstGeom prst="borderCallout1">
            <a:avLst>
              <a:gd name="adj1" fmla="val 18750"/>
              <a:gd name="adj2" fmla="val -8333"/>
              <a:gd name="adj3" fmla="val 127990"/>
              <a:gd name="adj4" fmla="val -33839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Since measure is MultiTech, these cells are left blank</a:t>
            </a:r>
          </a:p>
        </p:txBody>
      </p:sp>
      <p:sp>
        <p:nvSpPr>
          <p:cNvPr id="13" name="Callout: Line 12">
            <a:extLst>
              <a:ext uri="{FF2B5EF4-FFF2-40B4-BE49-F238E27FC236}">
                <a16:creationId xmlns="" xmlns:a16="http://schemas.microsoft.com/office/drawing/2014/main" id="{E6C4EC3A-10C1-4A73-AD6F-BA15F943BC1F}"/>
              </a:ext>
            </a:extLst>
          </p:cNvPr>
          <p:cNvSpPr/>
          <p:nvPr/>
        </p:nvSpPr>
        <p:spPr>
          <a:xfrm>
            <a:off x="8161723" y="2965366"/>
            <a:ext cx="2749128" cy="1035880"/>
          </a:xfrm>
          <a:prstGeom prst="borderCallout1">
            <a:avLst>
              <a:gd name="adj1" fmla="val 33029"/>
              <a:gd name="adj2" fmla="val -5887"/>
              <a:gd name="adj3" fmla="val 94878"/>
              <a:gd name="adj4" fmla="val -105986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These are the </a:t>
            </a:r>
            <a:r>
              <a:rPr lang="en-US" dirty="0" err="1"/>
              <a:t>TechIDs</a:t>
            </a:r>
            <a:r>
              <a:rPr lang="en-US" dirty="0"/>
              <a:t> for the two baseline technologies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069118B2-1DCC-4278-B2BA-582762511A11}"/>
              </a:ext>
            </a:extLst>
          </p:cNvPr>
          <p:cNvCxnSpPr>
            <a:cxnSpLocks/>
          </p:cNvCxnSpPr>
          <p:nvPr/>
        </p:nvCxnSpPr>
        <p:spPr>
          <a:xfrm flipH="1">
            <a:off x="6319606" y="3325017"/>
            <a:ext cx="1716492" cy="63857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llout: Line 15">
            <a:extLst>
              <a:ext uri="{FF2B5EF4-FFF2-40B4-BE49-F238E27FC236}">
                <a16:creationId xmlns="" xmlns:a16="http://schemas.microsoft.com/office/drawing/2014/main" id="{2C7B6771-5FDC-4EA5-A52F-60EC807D02C5}"/>
              </a:ext>
            </a:extLst>
          </p:cNvPr>
          <p:cNvSpPr/>
          <p:nvPr/>
        </p:nvSpPr>
        <p:spPr>
          <a:xfrm>
            <a:off x="2743200" y="4368988"/>
            <a:ext cx="9068734" cy="659714"/>
          </a:xfrm>
          <a:prstGeom prst="borderCallout1">
            <a:avLst>
              <a:gd name="adj1" fmla="val -20357"/>
              <a:gd name="adj2" fmla="val -6441"/>
              <a:gd name="adj3" fmla="val 316219"/>
              <a:gd name="adj4" fmla="val 5652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These are unique identifiers for the </a:t>
            </a:r>
            <a:r>
              <a:rPr lang="en-US" dirty="0" err="1"/>
              <a:t>MultiTechID</a:t>
            </a:r>
            <a:r>
              <a:rPr lang="en-US" dirty="0"/>
              <a:t> field of the </a:t>
            </a:r>
            <a:r>
              <a:rPr lang="en-US" dirty="0" err="1"/>
              <a:t>TechLists</a:t>
            </a:r>
            <a:r>
              <a:rPr lang="en-US" dirty="0"/>
              <a:t> table in the database</a:t>
            </a:r>
          </a:p>
          <a:p>
            <a:r>
              <a:rPr lang="en-US" dirty="0"/>
              <a:t>Note: two measures can use the same </a:t>
            </a:r>
            <a:r>
              <a:rPr lang="en-US" dirty="0" err="1"/>
              <a:t>MultiTechID</a:t>
            </a:r>
            <a:r>
              <a:rPr lang="en-US" dirty="0"/>
              <a:t>, but the </a:t>
            </a:r>
            <a:r>
              <a:rPr lang="en-US" dirty="0" err="1"/>
              <a:t>TechIDs</a:t>
            </a:r>
            <a:r>
              <a:rPr lang="en-US" dirty="0"/>
              <a:t> must be the same for both</a:t>
            </a:r>
          </a:p>
        </p:txBody>
      </p:sp>
      <p:sp>
        <p:nvSpPr>
          <p:cNvPr id="20" name="Callout: Line 19">
            <a:extLst>
              <a:ext uri="{FF2B5EF4-FFF2-40B4-BE49-F238E27FC236}">
                <a16:creationId xmlns="" xmlns:a16="http://schemas.microsoft.com/office/drawing/2014/main" id="{A2770B43-EEE8-493C-84C0-1A7B58611108}"/>
              </a:ext>
            </a:extLst>
          </p:cNvPr>
          <p:cNvSpPr/>
          <p:nvPr/>
        </p:nvSpPr>
        <p:spPr>
          <a:xfrm>
            <a:off x="9317537" y="5545635"/>
            <a:ext cx="2749128" cy="1035880"/>
          </a:xfrm>
          <a:prstGeom prst="borderCallout1">
            <a:avLst>
              <a:gd name="adj1" fmla="val 33029"/>
              <a:gd name="adj2" fmla="val -5887"/>
              <a:gd name="adj3" fmla="val 89063"/>
              <a:gd name="adj4" fmla="val -129727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These are the </a:t>
            </a:r>
            <a:r>
              <a:rPr lang="en-US" dirty="0" err="1"/>
              <a:t>TechIDs</a:t>
            </a:r>
            <a:r>
              <a:rPr lang="en-US" dirty="0"/>
              <a:t> for the two measure technologies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CF45C699-F97D-4F1F-90BE-EEE58165BF31}"/>
              </a:ext>
            </a:extLst>
          </p:cNvPr>
          <p:cNvCxnSpPr>
            <a:cxnSpLocks/>
          </p:cNvCxnSpPr>
          <p:nvPr/>
        </p:nvCxnSpPr>
        <p:spPr>
          <a:xfrm flipH="1">
            <a:off x="7579895" y="5870166"/>
            <a:ext cx="1630830" cy="602823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DEA68C28-C8FF-4350-8C00-4CF24CC1C921}"/>
              </a:ext>
            </a:extLst>
          </p:cNvPr>
          <p:cNvCxnSpPr>
            <a:cxnSpLocks/>
          </p:cNvCxnSpPr>
          <p:nvPr/>
        </p:nvCxnSpPr>
        <p:spPr>
          <a:xfrm flipH="1" flipV="1">
            <a:off x="1788459" y="4088315"/>
            <a:ext cx="860612" cy="268532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578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33E02E6-7C6B-4118-B7F7-1BA6D5147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00" y="230215"/>
            <a:ext cx="10833100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Potential Pitfall with Measure Setup	 - TechID Typos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7A0CFAC-C873-4F13-AFFF-3B83D40338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there is a typo in the TechID entry in the Measures table</a:t>
            </a:r>
          </a:p>
          <a:p>
            <a:pPr lvl="1"/>
            <a:r>
              <a:rPr lang="en-US" dirty="0"/>
              <a:t>Technology initialization will fail</a:t>
            </a:r>
          </a:p>
          <a:p>
            <a:pPr lvl="1"/>
            <a:r>
              <a:rPr lang="en-US" dirty="0"/>
              <a:t>Simulation will run</a:t>
            </a:r>
          </a:p>
          <a:p>
            <a:pPr lvl="1"/>
            <a:r>
              <a:rPr lang="en-US" dirty="0"/>
              <a:t>There will be no error message</a:t>
            </a:r>
          </a:p>
          <a:p>
            <a:r>
              <a:rPr lang="en-US" dirty="0"/>
              <a:t>Check simulation to ensure that </a:t>
            </a:r>
            <a:r>
              <a:rPr lang="en-US" dirty="0" err="1"/>
              <a:t>TechIDs</a:t>
            </a:r>
            <a:r>
              <a:rPr lang="en-US" dirty="0"/>
              <a:t> are initialized</a:t>
            </a:r>
          </a:p>
          <a:p>
            <a:r>
              <a:rPr lang="en-US" dirty="0"/>
              <a:t>Future version of tool should include a check on TechID validity</a:t>
            </a:r>
          </a:p>
        </p:txBody>
      </p:sp>
    </p:spTree>
    <p:extLst>
      <p:ext uri="{BB962C8B-B14F-4D97-AF65-F5344CB8AC3E}">
        <p14:creationId xmlns:p14="http://schemas.microsoft.com/office/powerpoint/2010/main" val="58006224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E52815-2643-4E29-B667-892147AEC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Rebuild the Database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7A660F1-7783-47B7-9AB4-830CD91F5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9292"/>
            <a:ext cx="5257800" cy="5531370"/>
          </a:xfrm>
        </p:spPr>
        <p:txBody>
          <a:bodyPr>
            <a:normAutofit/>
          </a:bodyPr>
          <a:lstStyle/>
          <a:p>
            <a:r>
              <a:rPr lang="en-US" dirty="0"/>
              <a:t>Setup Msrs2Proc.xlsm and run “Transfer Data Tables”</a:t>
            </a:r>
          </a:p>
          <a:p>
            <a:r>
              <a:rPr lang="en-US" dirty="0"/>
              <a:t>Run “Transfer Tech Tables” </a:t>
            </a:r>
          </a:p>
          <a:p>
            <a:r>
              <a:rPr lang="en-US" dirty="0"/>
              <a:t>Run “Transfer Measure Tables”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04EBCA97-6258-4793-B22F-B07F28956D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958902"/>
            <a:ext cx="5638800" cy="577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79933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A336837-C843-46D3-9D20-A15A7AEFB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MultiTech in Input Database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5FCE784-A976-4F10-9421-5BFF989BD2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227" y="842289"/>
            <a:ext cx="10634994" cy="507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048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8CA3AEE-D559-458F-A085-DB5E52075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414" y="46874"/>
            <a:ext cx="10515600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Basic Features of MASControl3:  Operations</a:t>
            </a:r>
          </a:p>
        </p:txBody>
      </p:sp>
      <p:sp>
        <p:nvSpPr>
          <p:cNvPr id="33" name="Arrow: Right 32">
            <a:extLst>
              <a:ext uri="{FF2B5EF4-FFF2-40B4-BE49-F238E27FC236}">
                <a16:creationId xmlns="" xmlns:a16="http://schemas.microsoft.com/office/drawing/2014/main" id="{79BC4EAA-D14E-4B41-935B-8C26F980961A}"/>
              </a:ext>
            </a:extLst>
          </p:cNvPr>
          <p:cNvSpPr/>
          <p:nvPr/>
        </p:nvSpPr>
        <p:spPr>
          <a:xfrm rot="13464565">
            <a:off x="10617959" y="3148946"/>
            <a:ext cx="232012" cy="232011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DDCAB9E1-3703-434D-B06E-61EFE6B17A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31288"/>
            <a:ext cx="11898053" cy="606976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82BDD27-8E7B-4E26-A6E3-170E2FF1DF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0542" y="923893"/>
            <a:ext cx="3552863" cy="3965608"/>
          </a:xfrm>
          <a:solidFill>
            <a:schemeClr val="accent6">
              <a:lumMod val="40000"/>
              <a:lumOff val="60000"/>
            </a:schemeClr>
          </a:solidFill>
          <a:ln w="317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dirty="0"/>
              <a:t>Select Sim Run List – CSV file with list of runs to perform</a:t>
            </a:r>
          </a:p>
          <a:p>
            <a:r>
              <a:rPr lang="en-US" dirty="0"/>
              <a:t>Load Sim Run List – gives number of runs and names of runs in status window</a:t>
            </a:r>
          </a:p>
          <a:p>
            <a:r>
              <a:rPr lang="en-US" dirty="0"/>
              <a:t>Run </a:t>
            </a:r>
          </a:p>
          <a:p>
            <a:r>
              <a:rPr lang="en-US" dirty="0"/>
              <a:t>Stop (interrupt)</a:t>
            </a:r>
          </a:p>
        </p:txBody>
      </p:sp>
      <p:sp>
        <p:nvSpPr>
          <p:cNvPr id="38" name="Callout: Bent Line 37">
            <a:extLst>
              <a:ext uri="{FF2B5EF4-FFF2-40B4-BE49-F238E27FC236}">
                <a16:creationId xmlns="" xmlns:a16="http://schemas.microsoft.com/office/drawing/2014/main" id="{5F34A8C8-8373-43CE-9E6F-C9F6CF968F3B}"/>
              </a:ext>
            </a:extLst>
          </p:cNvPr>
          <p:cNvSpPr/>
          <p:nvPr/>
        </p:nvSpPr>
        <p:spPr>
          <a:xfrm>
            <a:off x="1169580" y="4306185"/>
            <a:ext cx="1945759" cy="1222745"/>
          </a:xfrm>
          <a:prstGeom prst="borderCallout2">
            <a:avLst>
              <a:gd name="adj1" fmla="val -8207"/>
              <a:gd name="adj2" fmla="val 17350"/>
              <a:gd name="adj3" fmla="val -42989"/>
              <a:gd name="adj4" fmla="val 74043"/>
              <a:gd name="adj5" fmla="val -181522"/>
              <a:gd name="adj6" fmla="val 1355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Option to save simulation input and output to </a:t>
            </a:r>
            <a:r>
              <a:rPr lang="en-US" dirty="0" err="1"/>
              <a:t>InpFiles</a:t>
            </a:r>
            <a:r>
              <a:rPr lang="en-US" dirty="0"/>
              <a:t> subfolder</a:t>
            </a:r>
          </a:p>
        </p:txBody>
      </p:sp>
      <p:sp>
        <p:nvSpPr>
          <p:cNvPr id="39" name="Callout: Bent Line 38">
            <a:extLst>
              <a:ext uri="{FF2B5EF4-FFF2-40B4-BE49-F238E27FC236}">
                <a16:creationId xmlns="" xmlns:a16="http://schemas.microsoft.com/office/drawing/2014/main" id="{EB7B4006-8355-49A5-BF8D-F0D05A9B4E59}"/>
              </a:ext>
            </a:extLst>
          </p:cNvPr>
          <p:cNvSpPr/>
          <p:nvPr/>
        </p:nvSpPr>
        <p:spPr>
          <a:xfrm>
            <a:off x="3540642" y="4210492"/>
            <a:ext cx="1616150" cy="1222745"/>
          </a:xfrm>
          <a:prstGeom prst="borderCallout2">
            <a:avLst>
              <a:gd name="adj1" fmla="val 18750"/>
              <a:gd name="adj2" fmla="val -8333"/>
              <a:gd name="adj3" fmla="val -22119"/>
              <a:gd name="adj4" fmla="val -23904"/>
              <a:gd name="adj5" fmla="val -122392"/>
              <a:gd name="adj6" fmla="val 153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Load only runs for which no results exist in database</a:t>
            </a:r>
          </a:p>
        </p:txBody>
      </p:sp>
      <p:sp>
        <p:nvSpPr>
          <p:cNvPr id="40" name="Callout: Bent Line 39">
            <a:extLst>
              <a:ext uri="{FF2B5EF4-FFF2-40B4-BE49-F238E27FC236}">
                <a16:creationId xmlns="" xmlns:a16="http://schemas.microsoft.com/office/drawing/2014/main" id="{72FA2983-864E-4678-B61C-002E6D1144C3}"/>
              </a:ext>
            </a:extLst>
          </p:cNvPr>
          <p:cNvSpPr/>
          <p:nvPr/>
        </p:nvSpPr>
        <p:spPr>
          <a:xfrm>
            <a:off x="5553199" y="4306185"/>
            <a:ext cx="1453115" cy="1584252"/>
          </a:xfrm>
          <a:prstGeom prst="borderCallout2">
            <a:avLst>
              <a:gd name="adj1" fmla="val -4740"/>
              <a:gd name="adj2" fmla="val 8496"/>
              <a:gd name="adj3" fmla="val -76552"/>
              <a:gd name="adj4" fmla="val -2033"/>
              <a:gd name="adj5" fmla="val -130218"/>
              <a:gd name="adj6" fmla="val 429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Select which results to save to results database</a:t>
            </a:r>
          </a:p>
        </p:txBody>
      </p:sp>
      <p:sp>
        <p:nvSpPr>
          <p:cNvPr id="41" name="Callout: Bent Line 40">
            <a:extLst>
              <a:ext uri="{FF2B5EF4-FFF2-40B4-BE49-F238E27FC236}">
                <a16:creationId xmlns="" xmlns:a16="http://schemas.microsoft.com/office/drawing/2014/main" id="{B9A07F3E-C83A-43DD-8516-FFCB9D09553F}"/>
              </a:ext>
            </a:extLst>
          </p:cNvPr>
          <p:cNvSpPr/>
          <p:nvPr/>
        </p:nvSpPr>
        <p:spPr>
          <a:xfrm>
            <a:off x="3763926" y="3599119"/>
            <a:ext cx="1729021" cy="531627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06392"/>
              <a:gd name="adj6" fmla="val 153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Display loaded list in box below</a:t>
            </a:r>
          </a:p>
        </p:txBody>
      </p:sp>
      <p:sp>
        <p:nvSpPr>
          <p:cNvPr id="42" name="Callout: Bent Line 41">
            <a:extLst>
              <a:ext uri="{FF2B5EF4-FFF2-40B4-BE49-F238E27FC236}">
                <a16:creationId xmlns="" xmlns:a16="http://schemas.microsoft.com/office/drawing/2014/main" id="{CD25C0A9-D9E5-4528-B531-300EC758D4CD}"/>
              </a:ext>
            </a:extLst>
          </p:cNvPr>
          <p:cNvSpPr/>
          <p:nvPr/>
        </p:nvSpPr>
        <p:spPr>
          <a:xfrm>
            <a:off x="5889752" y="3304184"/>
            <a:ext cx="1616150" cy="906308"/>
          </a:xfrm>
          <a:prstGeom prst="borderCallout2">
            <a:avLst>
              <a:gd name="adj1" fmla="val -12543"/>
              <a:gd name="adj2" fmla="val 27851"/>
              <a:gd name="adj3" fmla="val -30230"/>
              <a:gd name="adj4" fmla="val 20175"/>
              <a:gd name="adj5" fmla="val -45865"/>
              <a:gd name="adj6" fmla="val 515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Show DOS style window when running</a:t>
            </a:r>
          </a:p>
        </p:txBody>
      </p:sp>
      <p:sp>
        <p:nvSpPr>
          <p:cNvPr id="43" name="Callout: Bent Line 42">
            <a:extLst>
              <a:ext uri="{FF2B5EF4-FFF2-40B4-BE49-F238E27FC236}">
                <a16:creationId xmlns="" xmlns:a16="http://schemas.microsoft.com/office/drawing/2014/main" id="{103EBD04-F483-4455-94D1-DF6D1594D725}"/>
              </a:ext>
            </a:extLst>
          </p:cNvPr>
          <p:cNvSpPr/>
          <p:nvPr/>
        </p:nvSpPr>
        <p:spPr>
          <a:xfrm>
            <a:off x="7204716" y="5051841"/>
            <a:ext cx="3411276" cy="906308"/>
          </a:xfrm>
          <a:prstGeom prst="borderCallout2">
            <a:avLst>
              <a:gd name="adj1" fmla="val -12543"/>
              <a:gd name="adj2" fmla="val 27851"/>
              <a:gd name="adj3" fmla="val -30230"/>
              <a:gd name="adj4" fmla="val 20175"/>
              <a:gd name="adj5" fmla="val -198378"/>
              <a:gd name="adj6" fmla="val 184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If not checked, duplicate result records will be created for any case that was previously run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="" xmlns:a16="http://schemas.microsoft.com/office/drawing/2014/main" id="{F13C9995-2467-4D47-BBC3-DFDE747F9E4A}"/>
              </a:ext>
            </a:extLst>
          </p:cNvPr>
          <p:cNvSpPr/>
          <p:nvPr/>
        </p:nvSpPr>
        <p:spPr>
          <a:xfrm>
            <a:off x="293949" y="1483354"/>
            <a:ext cx="1641178" cy="1440599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="" xmlns:a16="http://schemas.microsoft.com/office/drawing/2014/main" id="{5B1A93A7-2F06-4A8A-A1B4-DC9DD6B4C116}"/>
              </a:ext>
            </a:extLst>
          </p:cNvPr>
          <p:cNvCxnSpPr>
            <a:cxnSpLocks/>
          </p:cNvCxnSpPr>
          <p:nvPr/>
        </p:nvCxnSpPr>
        <p:spPr>
          <a:xfrm flipH="1">
            <a:off x="1803400" y="1168400"/>
            <a:ext cx="6467143" cy="324234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797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A8AD955-3049-42E7-A903-D7FE016C24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Same steps as for DEER Measure Example</a:t>
            </a:r>
          </a:p>
          <a:p>
            <a:r>
              <a:rPr lang="en-US" dirty="0"/>
              <a:t>Expand Database</a:t>
            </a:r>
          </a:p>
          <a:p>
            <a:r>
              <a:rPr lang="en-US" dirty="0"/>
              <a:t>Build Measure List</a:t>
            </a:r>
          </a:p>
          <a:p>
            <a:r>
              <a:rPr lang="en-US" dirty="0"/>
              <a:t>Load Measure List</a:t>
            </a:r>
          </a:p>
          <a:p>
            <a:r>
              <a:rPr lang="en-US" dirty="0"/>
              <a:t>Run Simulations</a:t>
            </a: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BCD9C137-9A8C-48F1-8C14-3A2922C98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0215"/>
            <a:ext cx="10515600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Non-DEER Example #1 Wrap-Up</a:t>
            </a:r>
          </a:p>
        </p:txBody>
      </p:sp>
    </p:spTree>
    <p:extLst>
      <p:ext uri="{BB962C8B-B14F-4D97-AF65-F5344CB8AC3E}">
        <p14:creationId xmlns:p14="http://schemas.microsoft.com/office/powerpoint/2010/main" val="3321918277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851221B7-FB99-40D7-A956-255E6CB181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8092"/>
          <a:stretch/>
        </p:blipFill>
        <p:spPr>
          <a:xfrm>
            <a:off x="0" y="823783"/>
            <a:ext cx="12192000" cy="58642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ACBCB55B-532C-4306-A0A4-C2D71769B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811" y="111516"/>
            <a:ext cx="10515600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Simulations for Example #1</a:t>
            </a:r>
          </a:p>
        </p:txBody>
      </p:sp>
      <p:sp>
        <p:nvSpPr>
          <p:cNvPr id="5" name="Callout: Line 4">
            <a:extLst>
              <a:ext uri="{FF2B5EF4-FFF2-40B4-BE49-F238E27FC236}">
                <a16:creationId xmlns="" xmlns:a16="http://schemas.microsoft.com/office/drawing/2014/main" id="{4C270457-8C15-4F90-AFB5-7A928007B089}"/>
              </a:ext>
            </a:extLst>
          </p:cNvPr>
          <p:cNvSpPr/>
          <p:nvPr/>
        </p:nvSpPr>
        <p:spPr>
          <a:xfrm>
            <a:off x="4619130" y="4041470"/>
            <a:ext cx="4488776" cy="374119"/>
          </a:xfrm>
          <a:prstGeom prst="borderCallout1">
            <a:avLst>
              <a:gd name="adj1" fmla="val 41262"/>
              <a:gd name="adj2" fmla="val -1364"/>
              <a:gd name="adj3" fmla="val 344823"/>
              <a:gd name="adj4" fmla="val -53406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Note sizing is done with measure technology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24446FB4-99F0-4397-84C5-6A74AEAFE2D5}"/>
              </a:ext>
            </a:extLst>
          </p:cNvPr>
          <p:cNvSpPr/>
          <p:nvPr/>
        </p:nvSpPr>
        <p:spPr>
          <a:xfrm>
            <a:off x="1249303" y="5332615"/>
            <a:ext cx="1542024" cy="394417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llout: Line 6">
            <a:extLst>
              <a:ext uri="{FF2B5EF4-FFF2-40B4-BE49-F238E27FC236}">
                <a16:creationId xmlns="" xmlns:a16="http://schemas.microsoft.com/office/drawing/2014/main" id="{15CEC57F-8B9B-4F58-9639-F19890BBF5A2}"/>
              </a:ext>
            </a:extLst>
          </p:cNvPr>
          <p:cNvSpPr/>
          <p:nvPr/>
        </p:nvSpPr>
        <p:spPr>
          <a:xfrm>
            <a:off x="5353056" y="5727032"/>
            <a:ext cx="3754850" cy="374119"/>
          </a:xfrm>
          <a:prstGeom prst="borderCallout1">
            <a:avLst>
              <a:gd name="adj1" fmla="val 41262"/>
              <a:gd name="adj2" fmla="val -1364"/>
              <a:gd name="adj3" fmla="val 119705"/>
              <a:gd name="adj4" fmla="val -67884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Subsequent Tech Run is the Pre case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5A377B34-A365-41A0-A6EC-FDE243E8889F}"/>
              </a:ext>
            </a:extLst>
          </p:cNvPr>
          <p:cNvSpPr/>
          <p:nvPr/>
        </p:nvSpPr>
        <p:spPr>
          <a:xfrm>
            <a:off x="1273366" y="5988909"/>
            <a:ext cx="1542024" cy="394417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639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1CB23B2-4660-4D87-83FB-FC6DC45C9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311" y="230215"/>
            <a:ext cx="11067827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Non-DEER Example #2: MultiTech with </a:t>
            </a:r>
            <a:r>
              <a:rPr lang="en-US" dirty="0" err="1"/>
              <a:t>VariTech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B8E8835-C927-4C6F-AAB6-B8238F97F2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Measure definition – modification of Example #1:</a:t>
            </a:r>
          </a:p>
          <a:p>
            <a:pPr lvl="1"/>
            <a:r>
              <a:rPr lang="en-US" dirty="0"/>
              <a:t>Clean coils, pre-existing dirty coil results in:</a:t>
            </a:r>
          </a:p>
          <a:p>
            <a:pPr lvl="2"/>
            <a:r>
              <a:rPr lang="en-US" dirty="0"/>
              <a:t>Decrease cooling capacity by 20%</a:t>
            </a:r>
          </a:p>
          <a:p>
            <a:pPr lvl="2"/>
            <a:r>
              <a:rPr lang="en-US" dirty="0"/>
              <a:t>Decrease cooling efficiency by 10%</a:t>
            </a:r>
          </a:p>
          <a:p>
            <a:pPr lvl="2"/>
            <a:r>
              <a:rPr lang="en-US" dirty="0"/>
              <a:t>Increase fan power by 0.1 W/cfm</a:t>
            </a:r>
          </a:p>
          <a:p>
            <a:pPr lvl="1"/>
            <a:r>
              <a:rPr lang="en-US" dirty="0"/>
              <a:t>Indoor fan upgrade to ECM: increase motor efficiency</a:t>
            </a:r>
          </a:p>
          <a:p>
            <a:pPr lvl="2"/>
            <a:r>
              <a:rPr lang="en-US" dirty="0">
                <a:highlight>
                  <a:srgbClr val="FFFF00"/>
                </a:highlight>
              </a:rPr>
              <a:t>Pre-existing building has ECM for vintages 2017 and later </a:t>
            </a:r>
          </a:p>
          <a:p>
            <a:r>
              <a:rPr lang="en-US" dirty="0"/>
              <a:t>Steps for implementation (building from Example #1):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Add </a:t>
            </a:r>
            <a:r>
              <a:rPr lang="en-US" dirty="0" err="1"/>
              <a:t>VariTech</a:t>
            </a:r>
            <a:r>
              <a:rPr lang="en-US" dirty="0"/>
              <a:t> data to </a:t>
            </a:r>
            <a:r>
              <a:rPr lang="en-US" dirty="0" err="1"/>
              <a:t>NonTech</a:t>
            </a:r>
            <a:r>
              <a:rPr lang="en-US" dirty="0"/>
              <a:t> workbooks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Same Technologies as Example #1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Enter </a:t>
            </a:r>
            <a:r>
              <a:rPr lang="en-US" dirty="0" err="1"/>
              <a:t>VariTechID</a:t>
            </a:r>
            <a:r>
              <a:rPr lang="en-US" dirty="0"/>
              <a:t> into Measures workbook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Export to database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Expand database</a:t>
            </a:r>
          </a:p>
        </p:txBody>
      </p:sp>
    </p:spTree>
    <p:extLst>
      <p:ext uri="{BB962C8B-B14F-4D97-AF65-F5344CB8AC3E}">
        <p14:creationId xmlns:p14="http://schemas.microsoft.com/office/powerpoint/2010/main" val="375589326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E7132CA-960B-4ACB-9FAB-5088C1945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589" y="0"/>
            <a:ext cx="10515600" cy="541421"/>
          </a:xfrm>
        </p:spPr>
        <p:txBody>
          <a:bodyPr>
            <a:normAutofit fontScale="90000"/>
          </a:bodyPr>
          <a:lstStyle/>
          <a:p>
            <a:r>
              <a:rPr lang="en-US" dirty="0"/>
              <a:t>Add </a:t>
            </a:r>
            <a:r>
              <a:rPr lang="en-US" dirty="0" err="1"/>
              <a:t>VariTech</a:t>
            </a:r>
            <a:r>
              <a:rPr lang="en-US" dirty="0"/>
              <a:t> Data to </a:t>
            </a:r>
            <a:r>
              <a:rPr lang="en-US" dirty="0" err="1"/>
              <a:t>NonTech</a:t>
            </a:r>
            <a:r>
              <a:rPr lang="en-US" dirty="0"/>
              <a:t> Workbooks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="" xmlns:a16="http://schemas.microsoft.com/office/drawing/2014/main" id="{90C951C5-3231-436A-811E-6297281410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84923" y="541421"/>
            <a:ext cx="9508230" cy="6316579"/>
          </a:xfrm>
          <a:prstGeom prst="rect">
            <a:avLst/>
          </a:prstGeom>
        </p:spPr>
      </p:pic>
      <p:sp>
        <p:nvSpPr>
          <p:cNvPr id="5" name="Callout: Line 4">
            <a:extLst>
              <a:ext uri="{FF2B5EF4-FFF2-40B4-BE49-F238E27FC236}">
                <a16:creationId xmlns="" xmlns:a16="http://schemas.microsoft.com/office/drawing/2014/main" id="{7C7B52FA-351F-46A1-BFF9-A56F5D69FE58}"/>
              </a:ext>
            </a:extLst>
          </p:cNvPr>
          <p:cNvSpPr/>
          <p:nvPr/>
        </p:nvSpPr>
        <p:spPr>
          <a:xfrm>
            <a:off x="3678865" y="4934605"/>
            <a:ext cx="3578976" cy="374119"/>
          </a:xfrm>
          <a:prstGeom prst="borderCallout1">
            <a:avLst>
              <a:gd name="adj1" fmla="val 24210"/>
              <a:gd name="adj2" fmla="val 100964"/>
              <a:gd name="adj3" fmla="val -118426"/>
              <a:gd name="adj4" fmla="val 174399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New column added for </a:t>
            </a:r>
            <a:r>
              <a:rPr lang="en-US" dirty="0" err="1"/>
              <a:t>VariTech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70750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5799909D-BA42-426E-9CF4-9324083FC9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714" y="1281112"/>
            <a:ext cx="11541768" cy="50028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E3BCA1AC-7F49-43BC-B08E-4138C4D0B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Make Sure </a:t>
            </a:r>
            <a:r>
              <a:rPr lang="en-US" dirty="0" err="1"/>
              <a:t>VariTechID</a:t>
            </a:r>
            <a:r>
              <a:rPr lang="en-US" dirty="0"/>
              <a:t> is Not Already In Use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515094FB-0AC0-4DE5-9956-CF7E25DC7BE7}"/>
              </a:ext>
            </a:extLst>
          </p:cNvPr>
          <p:cNvSpPr/>
          <p:nvPr/>
        </p:nvSpPr>
        <p:spPr>
          <a:xfrm>
            <a:off x="594503" y="5062054"/>
            <a:ext cx="8928846" cy="446719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19AD1B2D-7511-426D-8EC7-125F884DEB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762" b="18054"/>
          <a:stretch/>
        </p:blipFill>
        <p:spPr>
          <a:xfrm>
            <a:off x="65658" y="2537644"/>
            <a:ext cx="12060684" cy="190098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E28E80FB-CC93-4BB2-B452-69DF8F4895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3184" b="17599"/>
          <a:stretch/>
        </p:blipFill>
        <p:spPr>
          <a:xfrm>
            <a:off x="30422" y="4499810"/>
            <a:ext cx="12038514" cy="198521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DE86F190-AA24-45F6-B8BE-0791A5DFEC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3116" b="18152"/>
          <a:stretch/>
        </p:blipFill>
        <p:spPr>
          <a:xfrm>
            <a:off x="-1" y="564976"/>
            <a:ext cx="12174943" cy="18413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6376F790-0567-49CB-A785-A6852726C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474" y="0"/>
            <a:ext cx="10335126" cy="529389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VariTech</a:t>
            </a:r>
            <a:r>
              <a:rPr lang="en-US" dirty="0"/>
              <a:t> in DEER_NonRes_Measures.xlsm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389B3BAB-28C9-4B63-89D5-B3ED045E9AB6}"/>
              </a:ext>
            </a:extLst>
          </p:cNvPr>
          <p:cNvSpPr/>
          <p:nvPr/>
        </p:nvSpPr>
        <p:spPr>
          <a:xfrm>
            <a:off x="4967065" y="3849775"/>
            <a:ext cx="1626244" cy="549515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CF402A79-981E-48C0-91F6-38C964F9B378}"/>
              </a:ext>
            </a:extLst>
          </p:cNvPr>
          <p:cNvSpPr/>
          <p:nvPr/>
        </p:nvSpPr>
        <p:spPr>
          <a:xfrm>
            <a:off x="4271211" y="6035293"/>
            <a:ext cx="1371600" cy="549515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BECB9560-FDA9-4A4D-9F96-00883D41352E}"/>
              </a:ext>
            </a:extLst>
          </p:cNvPr>
          <p:cNvCxnSpPr>
            <a:cxnSpLocks/>
            <a:stCxn id="11" idx="0"/>
            <a:endCxn id="10" idx="2"/>
          </p:cNvCxnSpPr>
          <p:nvPr/>
        </p:nvCxnSpPr>
        <p:spPr>
          <a:xfrm flipV="1">
            <a:off x="4957011" y="4399290"/>
            <a:ext cx="823176" cy="1636003"/>
          </a:xfrm>
          <a:prstGeom prst="line">
            <a:avLst/>
          </a:prstGeom>
          <a:ln w="31750">
            <a:solidFill>
              <a:srgbClr val="C00000"/>
            </a:solidFill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47DB58A9-446F-4FAD-A99C-0287FDFDDADB}"/>
              </a:ext>
            </a:extLst>
          </p:cNvPr>
          <p:cNvSpPr/>
          <p:nvPr/>
        </p:nvSpPr>
        <p:spPr>
          <a:xfrm>
            <a:off x="364963" y="3937867"/>
            <a:ext cx="1728536" cy="549515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6E5D1C39-5907-4B14-A891-FEA0FA41BF44}"/>
              </a:ext>
            </a:extLst>
          </p:cNvPr>
          <p:cNvSpPr/>
          <p:nvPr/>
        </p:nvSpPr>
        <p:spPr>
          <a:xfrm>
            <a:off x="304803" y="1920496"/>
            <a:ext cx="2125578" cy="549515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884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6" grpId="0" animBg="1"/>
      <p:bldP spid="17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A8AD955-3049-42E7-A903-D7FE016C24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Same as for previous examples</a:t>
            </a:r>
          </a:p>
          <a:p>
            <a:r>
              <a:rPr lang="en-US" dirty="0"/>
              <a:t>Expand Database</a:t>
            </a:r>
          </a:p>
          <a:p>
            <a:r>
              <a:rPr lang="en-US" dirty="0"/>
              <a:t>Build Measure List</a:t>
            </a:r>
          </a:p>
          <a:p>
            <a:r>
              <a:rPr lang="en-US" dirty="0"/>
              <a:t>Load Measure List</a:t>
            </a:r>
          </a:p>
          <a:p>
            <a:r>
              <a:rPr lang="en-US" dirty="0"/>
              <a:t>Run Simulations</a:t>
            </a: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BCD9C137-9A8C-48F1-8C14-3A2922C98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0215"/>
            <a:ext cx="10515600" cy="684185"/>
          </a:xfrm>
        </p:spPr>
        <p:txBody>
          <a:bodyPr>
            <a:normAutofit fontScale="90000"/>
          </a:bodyPr>
          <a:lstStyle/>
          <a:p>
            <a:r>
              <a:rPr lang="en-US" dirty="0"/>
              <a:t>Non-DEER Example #2 Wrap-Up</a:t>
            </a:r>
          </a:p>
        </p:txBody>
      </p:sp>
    </p:spTree>
    <p:extLst>
      <p:ext uri="{BB962C8B-B14F-4D97-AF65-F5344CB8AC3E}">
        <p14:creationId xmlns:p14="http://schemas.microsoft.com/office/powerpoint/2010/main" val="1679989174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80E2353-FEE4-4BDD-A675-DB89FACC2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746" y="230215"/>
            <a:ext cx="4417570" cy="1009038"/>
          </a:xfrm>
        </p:spPr>
        <p:txBody>
          <a:bodyPr>
            <a:normAutofit fontScale="90000"/>
          </a:bodyPr>
          <a:lstStyle/>
          <a:p>
            <a:r>
              <a:rPr lang="en-US" dirty="0"/>
              <a:t>Expand Database – Initialization Tables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F78E16F-B73E-4599-B349-0FA3E2C6E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305" y="1552074"/>
            <a:ext cx="3902242" cy="4893696"/>
          </a:xfrm>
        </p:spPr>
        <p:txBody>
          <a:bodyPr/>
          <a:lstStyle/>
          <a:p>
            <a:r>
              <a:rPr lang="en-US" dirty="0"/>
              <a:t>To include new </a:t>
            </a:r>
            <a:r>
              <a:rPr lang="en-US" dirty="0" err="1"/>
              <a:t>VariTech</a:t>
            </a:r>
            <a:r>
              <a:rPr lang="en-US" dirty="0"/>
              <a:t> data, need to rebuild initialization tables</a:t>
            </a:r>
          </a:p>
          <a:p>
            <a:r>
              <a:rPr lang="en-US" dirty="0"/>
              <a:t>Also include new measure in msrs2proc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DFD5A5D-6E89-4A59-BA99-C86D3C0EB6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0442" y="0"/>
            <a:ext cx="7234813" cy="685800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20B0A07F-1833-4104-BCC7-599D903E6201}"/>
              </a:ext>
            </a:extLst>
          </p:cNvPr>
          <p:cNvSpPr/>
          <p:nvPr/>
        </p:nvSpPr>
        <p:spPr>
          <a:xfrm>
            <a:off x="5209674" y="2008943"/>
            <a:ext cx="4417570" cy="684185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9751CE66-961F-4347-8535-E04BA28DA6C1}"/>
              </a:ext>
            </a:extLst>
          </p:cNvPr>
          <p:cNvSpPr/>
          <p:nvPr/>
        </p:nvSpPr>
        <p:spPr>
          <a:xfrm>
            <a:off x="5209674" y="5931568"/>
            <a:ext cx="4417570" cy="238687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33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8B8709F-6026-446B-8741-FFF7AD6B9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474" y="61236"/>
            <a:ext cx="3781926" cy="1129890"/>
          </a:xfrm>
        </p:spPr>
        <p:txBody>
          <a:bodyPr>
            <a:normAutofit/>
          </a:bodyPr>
          <a:lstStyle/>
          <a:p>
            <a:r>
              <a:rPr lang="en-US" dirty="0"/>
              <a:t>Transfer To DB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868C54F-26A8-47A7-B5E5-83197B3B4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8" y="1359568"/>
            <a:ext cx="3384884" cy="5251094"/>
          </a:xfrm>
        </p:spPr>
        <p:txBody>
          <a:bodyPr/>
          <a:lstStyle/>
          <a:p>
            <a:r>
              <a:rPr lang="en-US" dirty="0"/>
              <a:t>Transfer Data Tables</a:t>
            </a:r>
          </a:p>
          <a:p>
            <a:r>
              <a:rPr lang="en-US" dirty="0"/>
              <a:t>Transfer Measure Tables</a:t>
            </a:r>
          </a:p>
          <a:p>
            <a:r>
              <a:rPr lang="en-US" dirty="0"/>
              <a:t>Don’t need tech tables this time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B2A379F4-ECB0-466D-96C8-0E88A8FA9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485775"/>
            <a:ext cx="8229600" cy="6372225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56D24DFE-3C6A-4CFF-B0BB-76987AC82609}"/>
              </a:ext>
            </a:extLst>
          </p:cNvPr>
          <p:cNvSpPr/>
          <p:nvPr/>
        </p:nvSpPr>
        <p:spPr>
          <a:xfrm>
            <a:off x="4620126" y="4223084"/>
            <a:ext cx="2538663" cy="180474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8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DE6C7FE-268D-48F5-946C-00EA20EEFA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7766"/>
          <a:stretch/>
        </p:blipFill>
        <p:spPr>
          <a:xfrm>
            <a:off x="144380" y="800099"/>
            <a:ext cx="12047620" cy="58178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VariTech</a:t>
            </a:r>
            <a:r>
              <a:rPr lang="en-US" dirty="0"/>
              <a:t> Simulations</a:t>
            </a:r>
          </a:p>
        </p:txBody>
      </p:sp>
      <p:sp>
        <p:nvSpPr>
          <p:cNvPr id="7" name="Callout: Line 6">
            <a:extLst>
              <a:ext uri="{FF2B5EF4-FFF2-40B4-BE49-F238E27FC236}">
                <a16:creationId xmlns="" xmlns:a16="http://schemas.microsoft.com/office/drawing/2014/main" id="{FF59BB2A-94AB-4789-BD14-747469511B09}"/>
              </a:ext>
            </a:extLst>
          </p:cNvPr>
          <p:cNvSpPr/>
          <p:nvPr/>
        </p:nvSpPr>
        <p:spPr>
          <a:xfrm>
            <a:off x="5557593" y="5671181"/>
            <a:ext cx="4693312" cy="374119"/>
          </a:xfrm>
          <a:prstGeom prst="borderCallout1">
            <a:avLst>
              <a:gd name="adj1" fmla="val 41262"/>
              <a:gd name="adj2" fmla="val -1364"/>
              <a:gd name="adj3" fmla="val -151784"/>
              <a:gd name="adj4" fmla="val -68027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Tech Run is the Pre case – this is the </a:t>
            </a:r>
            <a:r>
              <a:rPr lang="en-US" dirty="0" err="1"/>
              <a:t>MultiTechID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44290F7B-43A1-4B99-AB2B-5DB1631DFDD4}"/>
              </a:ext>
            </a:extLst>
          </p:cNvPr>
          <p:cNvSpPr/>
          <p:nvPr/>
        </p:nvSpPr>
        <p:spPr>
          <a:xfrm>
            <a:off x="838200" y="4782850"/>
            <a:ext cx="1542024" cy="394417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allout: Line 8">
            <a:extLst>
              <a:ext uri="{FF2B5EF4-FFF2-40B4-BE49-F238E27FC236}">
                <a16:creationId xmlns="" xmlns:a16="http://schemas.microsoft.com/office/drawing/2014/main" id="{FD39D239-0681-4AF9-ABFB-D769B213D45B}"/>
              </a:ext>
            </a:extLst>
          </p:cNvPr>
          <p:cNvSpPr/>
          <p:nvPr/>
        </p:nvSpPr>
        <p:spPr>
          <a:xfrm>
            <a:off x="4823947" y="4012502"/>
            <a:ext cx="5064332" cy="374119"/>
          </a:xfrm>
          <a:prstGeom prst="borderCallout1">
            <a:avLst>
              <a:gd name="adj1" fmla="val 41262"/>
              <a:gd name="adj2" fmla="val -1364"/>
              <a:gd name="adj3" fmla="val 135261"/>
              <a:gd name="adj4" fmla="val -51489"/>
            </a:avLst>
          </a:prstGeom>
          <a:solidFill>
            <a:schemeClr val="accent1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Sizing Run is the </a:t>
            </a:r>
            <a:r>
              <a:rPr lang="en-US" dirty="0" err="1"/>
              <a:t>Msr</a:t>
            </a:r>
            <a:r>
              <a:rPr lang="en-US" dirty="0"/>
              <a:t> case – this is the </a:t>
            </a:r>
            <a:r>
              <a:rPr lang="en-US" dirty="0" err="1"/>
              <a:t>MultiTechID</a:t>
            </a:r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6A590C78-B397-42DE-BEC6-CBFA282C4378}"/>
              </a:ext>
            </a:extLst>
          </p:cNvPr>
          <p:cNvSpPr/>
          <p:nvPr/>
        </p:nvSpPr>
        <p:spPr>
          <a:xfrm>
            <a:off x="730957" y="4388433"/>
            <a:ext cx="1542024" cy="394417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68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6044</Words>
  <Application>Microsoft Office PowerPoint</Application>
  <PresentationFormat>Widescreen</PresentationFormat>
  <Paragraphs>1017</Paragraphs>
  <Slides>129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129</vt:i4>
      </vt:variant>
    </vt:vector>
  </HeadingPairs>
  <TitlesOfParts>
    <vt:vector size="136" baseType="lpstr">
      <vt:lpstr>Arial</vt:lpstr>
      <vt:lpstr>Browallia New</vt:lpstr>
      <vt:lpstr>Calibri</vt:lpstr>
      <vt:lpstr>Calibri Light</vt:lpstr>
      <vt:lpstr>Courier New</vt:lpstr>
      <vt:lpstr>Wingdings</vt:lpstr>
      <vt:lpstr>Office Theme</vt:lpstr>
      <vt:lpstr>MASControl3</vt:lpstr>
      <vt:lpstr>Safety (SCE)</vt:lpstr>
      <vt:lpstr>Meeting Ground Rules (SCE)</vt:lpstr>
      <vt:lpstr>MASControl Training Agenda</vt:lpstr>
      <vt:lpstr>Historical Perspective</vt:lpstr>
      <vt:lpstr>Installation of MASControl3</vt:lpstr>
      <vt:lpstr>Installation of MASControl3</vt:lpstr>
      <vt:lpstr>Basic Features of MASControl3:  Setup</vt:lpstr>
      <vt:lpstr>Basic Features of MASControl3:  Operations</vt:lpstr>
      <vt:lpstr>Setup Database for a Specific Measure</vt:lpstr>
      <vt:lpstr>Expand Database with New Measure Selection</vt:lpstr>
      <vt:lpstr>Select Sim Run List – All_Measures.csv</vt:lpstr>
      <vt:lpstr>Load Sim Run List</vt:lpstr>
      <vt:lpstr>Filtering Run Sets</vt:lpstr>
      <vt:lpstr>Filtering Run Sets – Load Sim Run List</vt:lpstr>
      <vt:lpstr>“Hand” Editing Run_Measures.csv</vt:lpstr>
      <vt:lpstr>Run Simulations</vt:lpstr>
      <vt:lpstr>Simulation Log File:  MASControl3.log</vt:lpstr>
      <vt:lpstr>Simulation Input/Output Files</vt:lpstr>
      <vt:lpstr>Basic Definitions – Technology</vt:lpstr>
      <vt:lpstr>Technology Definition Grey Zones</vt:lpstr>
      <vt:lpstr>Technology Type (Tech Type)</vt:lpstr>
      <vt:lpstr>Prototype Initialization</vt:lpstr>
      <vt:lpstr>Measure Basics</vt:lpstr>
      <vt:lpstr>Development Environment </vt:lpstr>
      <vt:lpstr>Development Environment </vt:lpstr>
      <vt:lpstr>Model Input File Structure</vt:lpstr>
      <vt:lpstr>Highest Level:  Master Input File</vt:lpstr>
      <vt:lpstr>Middle Level:  Building Type + HVAC Template</vt:lpstr>
      <vt:lpstr>Input File Sample</vt:lpstr>
      <vt:lpstr>Master Input File Creation </vt:lpstr>
      <vt:lpstr>Master Input File – Parameter Types</vt:lpstr>
      <vt:lpstr>Prototype Initialization – Key Tables </vt:lpstr>
      <vt:lpstr>Non-Technology Parameters for Prototype Initialization</vt:lpstr>
      <vt:lpstr>Technologies for Prototype Initialization</vt:lpstr>
      <vt:lpstr>Parameters for Technology Initialization</vt:lpstr>
      <vt:lpstr>Workbook-to-Database Data Flow </vt:lpstr>
      <vt:lpstr>Data Workbooks vs. SQLite Input Database</vt:lpstr>
      <vt:lpstr>Data Workbook Folders - Overview</vt:lpstr>
      <vt:lpstr>Non-Tech Workbooks – Parameter and Tech Lists</vt:lpstr>
      <vt:lpstr>Tracing Non-Technology Parameters from Database to Source Workbook</vt:lpstr>
      <vt:lpstr>Technology Workbooks</vt:lpstr>
      <vt:lpstr>Technology Workbook Layout</vt:lpstr>
      <vt:lpstr>Tracing Technology Data – e.g.: COOLING-EIR</vt:lpstr>
      <vt:lpstr>Measure Workbooks – Residential and Non-Residential</vt:lpstr>
      <vt:lpstr>Tool Workbook: Transfer Data to Database</vt:lpstr>
      <vt:lpstr>Geometry Workbooks</vt:lpstr>
      <vt:lpstr>Commercial Building Geometry</vt:lpstr>
      <vt:lpstr>Abstracted Geometry Viewed in eQuest – Large Office</vt:lpstr>
      <vt:lpstr>Library Tools Workbooks</vt:lpstr>
      <vt:lpstr>HVAC Sizing in MASControl3</vt:lpstr>
      <vt:lpstr>Sizing Data in MASControl3 Environment</vt:lpstr>
      <vt:lpstr>Sizing INP Files</vt:lpstr>
      <vt:lpstr>Production INP Files</vt:lpstr>
      <vt:lpstr>How to Add a New DEER Measure of an Existing Measure Type – Example 1: Chiller Efficiency</vt:lpstr>
      <vt:lpstr>TechData review</vt:lpstr>
      <vt:lpstr>Add new Technology: TechData_Plant.xlsm</vt:lpstr>
      <vt:lpstr>Measure Workbook Layout (Basics)</vt:lpstr>
      <vt:lpstr>Measure Workbook – Bird’s-Eye View</vt:lpstr>
      <vt:lpstr>Measure Workbook Layout (First Fields)</vt:lpstr>
      <vt:lpstr>Measure Workbook Layout (MultiTech &amp; VariTech)</vt:lpstr>
      <vt:lpstr>Measure Workbook Layout (Applicabilities)</vt:lpstr>
      <vt:lpstr>Add new Chiller Measure:  DEER_NonRes_Measures.xlsm</vt:lpstr>
      <vt:lpstr>Rebuild the Database</vt:lpstr>
      <vt:lpstr>NonTechWorkbooks: Msrs2Proc.xlsm</vt:lpstr>
      <vt:lpstr>Setup to Import Msrs2Proc.xlsm to input database</vt:lpstr>
      <vt:lpstr>Setup to Import Msrs2Proc to input database</vt:lpstr>
      <vt:lpstr>Prepare MASControl3 </vt:lpstr>
      <vt:lpstr>Expand Database – Measures Table Expansion</vt:lpstr>
      <vt:lpstr>Select and Load Sim Run List</vt:lpstr>
      <vt:lpstr>Run Simulations</vt:lpstr>
      <vt:lpstr>Adding New Non-DEER Measures</vt:lpstr>
      <vt:lpstr>Non-DEER Example #1:  HVAC Maintenance/Upgrade</vt:lpstr>
      <vt:lpstr>HVAC Maint/Upgrade – Check INP Templates</vt:lpstr>
      <vt:lpstr>Search for Relevant Existing TechTypes – Furnace ECM</vt:lpstr>
      <vt:lpstr>Existing Related Tech Types and Their Parameters</vt:lpstr>
      <vt:lpstr>Prototype Initialization of Related TechTypes</vt:lpstr>
      <vt:lpstr>FanPwrMult is “Neutral” in Initialized Prototype</vt:lpstr>
      <vt:lpstr>Repeat for RefgChg Tech Type</vt:lpstr>
      <vt:lpstr>Find RefgChg-NRes-Std in TechData Table</vt:lpstr>
      <vt:lpstr>Technologies for the New Measure - ECM</vt:lpstr>
      <vt:lpstr>Fan Power Effect of Dirty Coil</vt:lpstr>
      <vt:lpstr>New Parameter for TechType</vt:lpstr>
      <vt:lpstr>New Parameter in ParamDefn</vt:lpstr>
      <vt:lpstr>Technologies for the New Measure – Coil Cleaning</vt:lpstr>
      <vt:lpstr>Add New Measure Entry to DEER_NonRes_Measures.xlsm</vt:lpstr>
      <vt:lpstr>Potential Pitfall with Measure Setup  - TechID Typos</vt:lpstr>
      <vt:lpstr>Rebuild the Database</vt:lpstr>
      <vt:lpstr>MultiTech in Input Database</vt:lpstr>
      <vt:lpstr>Non-DEER Example #1 Wrap-Up</vt:lpstr>
      <vt:lpstr>Simulations for Example #1</vt:lpstr>
      <vt:lpstr>Non-DEER Example #2: MultiTech with VariTech</vt:lpstr>
      <vt:lpstr>Add VariTech Data to NonTech Workbooks</vt:lpstr>
      <vt:lpstr>Make Sure VariTechID is Not Already In Use</vt:lpstr>
      <vt:lpstr>VariTech in DEER_NonRes_Measures.xlsm</vt:lpstr>
      <vt:lpstr>Non-DEER Example #2 Wrap-Up</vt:lpstr>
      <vt:lpstr>Expand Database – Initialization Tables</vt:lpstr>
      <vt:lpstr>Transfer To DB</vt:lpstr>
      <vt:lpstr>VariTech Simulations</vt:lpstr>
      <vt:lpstr>Example #1 vs. Example #2 in Results Database</vt:lpstr>
      <vt:lpstr>Tracing VariTech Data from DB to Workbooks</vt:lpstr>
      <vt:lpstr>MASControl3 Results</vt:lpstr>
      <vt:lpstr>SQLite Results Database – sim_annual</vt:lpstr>
      <vt:lpstr>SQLite Results Database – sfm_annual</vt:lpstr>
      <vt:lpstr>SQLite Results Database - hourly</vt:lpstr>
      <vt:lpstr>Post-Processing Calculations</vt:lpstr>
      <vt:lpstr>Post-Processing Resources</vt:lpstr>
      <vt:lpstr>Post-Processing Steps</vt:lpstr>
      <vt:lpstr>Post-Processing Database Type</vt:lpstr>
      <vt:lpstr>PostgreSQL –  Export from SQLite</vt:lpstr>
      <vt:lpstr>Import to PostgreSQL sim_annual </vt:lpstr>
      <vt:lpstr>P# and R# Queries</vt:lpstr>
      <vt:lpstr>Normalizing Units</vt:lpstr>
      <vt:lpstr>NormUnitDef Table in Input Database</vt:lpstr>
      <vt:lpstr>Normalizing Units – Lookup from NormUnitVal table </vt:lpstr>
      <vt:lpstr>Normalizing Units – Lookup from sim_sizdat table </vt:lpstr>
      <vt:lpstr>Adding a New Norm Unit Type – NormUnitDef table</vt:lpstr>
      <vt:lpstr>Adding a New Norm Unit Type – SizingID table</vt:lpstr>
      <vt:lpstr>Adding a New Norm Unit Type – SizingParams table</vt:lpstr>
      <vt:lpstr>Adding a New Norm Unit Type – sim_sizdat table</vt:lpstr>
      <vt:lpstr>Importing to eQuest – DOE-2.3</vt:lpstr>
      <vt:lpstr>Importing to eQuest – DOE-2.2R</vt:lpstr>
      <vt:lpstr>Open As INP</vt:lpstr>
      <vt:lpstr>Open as PD2</vt:lpstr>
      <vt:lpstr>Macros Resolved after Saving from eQuest</vt:lpstr>
      <vt:lpstr>eQuest Batch Processing</vt:lpstr>
      <vt:lpstr>Submitted Questions</vt:lpstr>
      <vt:lpstr>Submitted Questions</vt:lpstr>
      <vt:lpstr>Discussion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Features in eQuest and DOE2.3</dc:title>
  <dc:creator>Doug Maddox</dc:creator>
  <cp:lastModifiedBy>Andres Fergadiotti</cp:lastModifiedBy>
  <cp:revision>705</cp:revision>
  <cp:lastPrinted>2017-09-25T19:30:04Z</cp:lastPrinted>
  <dcterms:created xsi:type="dcterms:W3CDTF">2017-07-17T21:51:27Z</dcterms:created>
  <dcterms:modified xsi:type="dcterms:W3CDTF">2019-07-26T23:30:45Z</dcterms:modified>
</cp:coreProperties>
</file>